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36"/>
  </p:notesMasterIdLst>
  <p:sldIdLst>
    <p:sldId id="263" r:id="rId2"/>
    <p:sldId id="357" r:id="rId3"/>
    <p:sldId id="367" r:id="rId4"/>
    <p:sldId id="258" r:id="rId5"/>
    <p:sldId id="305" r:id="rId6"/>
    <p:sldId id="345" r:id="rId7"/>
    <p:sldId id="346" r:id="rId8"/>
    <p:sldId id="347" r:id="rId9"/>
    <p:sldId id="287" r:id="rId10"/>
    <p:sldId id="348" r:id="rId11"/>
    <p:sldId id="349" r:id="rId12"/>
    <p:sldId id="354" r:id="rId13"/>
    <p:sldId id="335" r:id="rId14"/>
    <p:sldId id="336" r:id="rId15"/>
    <p:sldId id="337" r:id="rId16"/>
    <p:sldId id="289" r:id="rId17"/>
    <p:sldId id="338" r:id="rId18"/>
    <p:sldId id="358" r:id="rId19"/>
    <p:sldId id="351" r:id="rId20"/>
    <p:sldId id="352" r:id="rId21"/>
    <p:sldId id="359" r:id="rId22"/>
    <p:sldId id="341" r:id="rId23"/>
    <p:sldId id="360" r:id="rId24"/>
    <p:sldId id="361" r:id="rId25"/>
    <p:sldId id="362" r:id="rId26"/>
    <p:sldId id="363" r:id="rId27"/>
    <p:sldId id="364" r:id="rId28"/>
    <p:sldId id="365" r:id="rId29"/>
    <p:sldId id="366" r:id="rId30"/>
    <p:sldId id="355" r:id="rId31"/>
    <p:sldId id="319" r:id="rId32"/>
    <p:sldId id="343" r:id="rId33"/>
    <p:sldId id="344" r:id="rId34"/>
    <p:sldId id="27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E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62" autoAdjust="0"/>
    <p:restoredTop sz="94660"/>
  </p:normalViewPr>
  <p:slideViewPr>
    <p:cSldViewPr>
      <p:cViewPr varScale="1">
        <p:scale>
          <a:sx n="106" d="100"/>
          <a:sy n="106" d="100"/>
        </p:scale>
        <p:origin x="870" y="96"/>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4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8EDE4D-E52D-4A42-BA19-A6D8A6744A6D}" type="datetimeFigureOut">
              <a:rPr lang="en-AU" smtClean="0"/>
              <a:t>21/01/2025</a:t>
            </a:fld>
            <a:endParaRPr lang="en-AU"/>
          </a:p>
        </p:txBody>
      </p:sp>
      <p:sp>
        <p:nvSpPr>
          <p:cNvPr id="4" name="Slide Image Placeholder 3"/>
          <p:cNvSpPr>
            <a:spLocks noGrp="1" noRot="1" noChangeAspect="1"/>
          </p:cNvSpPr>
          <p:nvPr>
            <p:ph type="sldImg" idx="2"/>
          </p:nvPr>
        </p:nvSpPr>
        <p:spPr>
          <a:xfrm>
            <a:off x="1280734" y="860461"/>
            <a:ext cx="4114800" cy="3086099"/>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91CC21-A8A2-4C62-85E9-A31DC7F3A615}" type="slidenum">
              <a:rPr lang="en-AU" smtClean="0"/>
              <a:t>‹#›</a:t>
            </a:fld>
            <a:endParaRPr lang="en-AU"/>
          </a:p>
        </p:txBody>
      </p:sp>
    </p:spTree>
    <p:extLst>
      <p:ext uri="{BB962C8B-B14F-4D97-AF65-F5344CB8AC3E}">
        <p14:creationId xmlns:p14="http://schemas.microsoft.com/office/powerpoint/2010/main" val="3692579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772441F-05EC-497E-A476-79D5A638A827}" type="datetimeFigureOut">
              <a:rPr lang="en-AU" smtClean="0"/>
              <a:t>21/01/2025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9E7C8E9-78ED-490C-AD53-4DE5E3EB32E0}" type="slidenum">
              <a:rPr lang="en-AU" smtClean="0"/>
              <a:t>‹#›</a:t>
            </a:fld>
            <a:endParaRPr lang="en-AU"/>
          </a:p>
        </p:txBody>
      </p:sp>
    </p:spTree>
    <p:extLst>
      <p:ext uri="{BB962C8B-B14F-4D97-AF65-F5344CB8AC3E}">
        <p14:creationId xmlns:p14="http://schemas.microsoft.com/office/powerpoint/2010/main" val="3795442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772441F-05EC-497E-A476-79D5A638A827}" type="datetimeFigureOut">
              <a:rPr lang="en-AU" smtClean="0"/>
              <a:t>21/01/2025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9E7C8E9-78ED-490C-AD53-4DE5E3EB32E0}" type="slidenum">
              <a:rPr lang="en-AU" smtClean="0"/>
              <a:t>‹#›</a:t>
            </a:fld>
            <a:endParaRPr lang="en-AU"/>
          </a:p>
        </p:txBody>
      </p:sp>
    </p:spTree>
    <p:extLst>
      <p:ext uri="{BB962C8B-B14F-4D97-AF65-F5344CB8AC3E}">
        <p14:creationId xmlns:p14="http://schemas.microsoft.com/office/powerpoint/2010/main" val="16465391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2441F-05EC-497E-A476-79D5A638A827}" type="datetimeFigureOut">
              <a:rPr lang="en-AU" smtClean="0"/>
              <a:t>21/01/2025</a:t>
            </a:fld>
            <a:endParaRPr lang="en-AU"/>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7C8E9-78ED-490C-AD53-4DE5E3EB32E0}" type="slidenum">
              <a:rPr lang="en-AU" smtClean="0"/>
              <a:t>‹#›</a:t>
            </a:fld>
            <a:endParaRPr lang="en-AU"/>
          </a:p>
        </p:txBody>
      </p:sp>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Tree>
    <p:extLst>
      <p:ext uri="{BB962C8B-B14F-4D97-AF65-F5344CB8AC3E}">
        <p14:creationId xmlns:p14="http://schemas.microsoft.com/office/powerpoint/2010/main" val="3344743529"/>
      </p:ext>
    </p:extLst>
  </p:cSld>
  <p:clrMap bg1="lt1" tx1="dk1" bg2="lt2" tx2="dk2" accent1="accent1" accent2="accent2" accent3="accent3" accent4="accent4" accent5="accent5" accent6="accent6" hlink="hlink" folHlink="folHlink"/>
  <p:sldLayoutIdLst>
    <p:sldLayoutId id="2147483653" r:id="rId1"/>
    <p:sldLayoutId id="214748365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nu.ac.fj/"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Registrar@fnu.ac.fj"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fnu.ac.fj/wp-content/uploads/2023/03/UASR.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maraia.naqura@fnu.ac.fj"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fnu.ac.fj/wp-content/uploads/2020/10/Child-Care_v2.pdf" TargetMode="External"/><Relationship Id="rId2" Type="http://schemas.openxmlformats.org/officeDocument/2006/relationships/hyperlink" Target="https://www.fnu.ac.fj/wp-content/uploads/2021/09/STUDENT-ANTI-BULLYING-1.pdf" TargetMode="External"/><Relationship Id="rId1" Type="http://schemas.openxmlformats.org/officeDocument/2006/relationships/slideLayout" Target="../slideLayouts/slideLayout2.xml"/><Relationship Id="rId4" Type="http://schemas.openxmlformats.org/officeDocument/2006/relationships/hyperlink" Target="https://elearn.fnu.ac.fj/course/view.php?id=3599"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s://www.fnu.ac.fj/stud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mailto:admission@fnu.ac.fj"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mssp@fnu.ac.fj" TargetMode="External"/><Relationship Id="rId2" Type="http://schemas.openxmlformats.org/officeDocument/2006/relationships/hyperlink" Target="mailto:MAR@fnu.ac.fj" TargetMode="External"/><Relationship Id="rId1" Type="http://schemas.openxmlformats.org/officeDocument/2006/relationships/slideLayout" Target="../slideLayouts/slideLayout2.xml"/><Relationship Id="rId5" Type="http://schemas.openxmlformats.org/officeDocument/2006/relationships/hyperlink" Target="mailto:Amss-ps@fnu.ac.fj" TargetMode="External"/><Relationship Id="rId4" Type="http://schemas.openxmlformats.org/officeDocument/2006/relationships/hyperlink" Target="mailto:mcas@fnu.ac.fj"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mailto:gc@fnu.ac.fj" TargetMode="External"/><Relationship Id="rId2" Type="http://schemas.openxmlformats.org/officeDocument/2006/relationships/hyperlink" Target="mailto:qualification.verification@fnu.ac.fj" TargetMode="External"/><Relationship Id="rId1" Type="http://schemas.openxmlformats.org/officeDocument/2006/relationships/slideLayout" Target="../slideLayouts/slideLayout2.xml"/><Relationship Id="rId6" Type="http://schemas.openxmlformats.org/officeDocument/2006/relationships/hyperlink" Target="mailto:ssc@fnu.ac.fj" TargetMode="External"/><Relationship Id="rId5" Type="http://schemas.openxmlformats.org/officeDocument/2006/relationships/hyperlink" Target="mailto:ce@fnu.ac.fj" TargetMode="External"/><Relationship Id="rId4" Type="http://schemas.openxmlformats.org/officeDocument/2006/relationships/hyperlink" Target="mailto:criss@fnu.ac.fj"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criss@fnu.ac.fj"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criss@fnu.ac.fj"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itservicedesk@fnu.ac.fj"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886200"/>
            <a:ext cx="6858000" cy="1371600"/>
          </a:xfrm>
        </p:spPr>
        <p:txBody>
          <a:bodyPr/>
          <a:lstStyle/>
          <a:p>
            <a:r>
              <a:rPr lang="en-GB" b="1" dirty="0"/>
              <a:t>Care|</a:t>
            </a:r>
            <a:r>
              <a:rPr lang="en-GB" dirty="0"/>
              <a:t> </a:t>
            </a:r>
            <a:r>
              <a:rPr lang="en-GB" b="1" dirty="0"/>
              <a:t>Honesty |Accountability| Service | Excellence </a:t>
            </a:r>
            <a:r>
              <a:rPr lang="en-GB" dirty="0"/>
              <a:t> </a:t>
            </a:r>
            <a:endParaRPr lang="en-AU" dirty="0"/>
          </a:p>
          <a:p>
            <a:endParaRPr lang="en-AU" dirty="0"/>
          </a:p>
          <a:p>
            <a:r>
              <a:rPr lang="en-AU" dirty="0">
                <a:hlinkClick r:id="rId2"/>
              </a:rPr>
              <a:t>www.fnu.ac.fj</a:t>
            </a:r>
            <a:r>
              <a:rPr lang="en-AU" dirty="0"/>
              <a:t> </a:t>
            </a:r>
          </a:p>
          <a:p>
            <a:endParaRPr lang="en-AU" dirty="0"/>
          </a:p>
        </p:txBody>
      </p:sp>
      <p:sp>
        <p:nvSpPr>
          <p:cNvPr id="4" name="Title 1"/>
          <p:cNvSpPr txBox="1">
            <a:spLocks/>
          </p:cNvSpPr>
          <p:nvPr/>
        </p:nvSpPr>
        <p:spPr>
          <a:xfrm>
            <a:off x="685800" y="1565563"/>
            <a:ext cx="7772400" cy="203488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solidFill>
                  <a:schemeClr val="bg1"/>
                </a:solidFill>
              </a:rPr>
              <a:t>	WELCOME TO </a:t>
            </a:r>
          </a:p>
          <a:p>
            <a:r>
              <a:rPr lang="en-US" b="1" dirty="0">
                <a:solidFill>
                  <a:schemeClr val="bg1"/>
                </a:solidFill>
              </a:rPr>
              <a:t>FIJI NATIONAL UNIVERSITY </a:t>
            </a:r>
          </a:p>
          <a:p>
            <a:r>
              <a:rPr lang="en-US" b="1" dirty="0">
                <a:solidFill>
                  <a:schemeClr val="bg1"/>
                </a:solidFill>
              </a:rPr>
              <a:t>ORIENTATION</a:t>
            </a:r>
          </a:p>
        </p:txBody>
      </p:sp>
    </p:spTree>
    <p:extLst>
      <p:ext uri="{BB962C8B-B14F-4D97-AF65-F5344CB8AC3E}">
        <p14:creationId xmlns:p14="http://schemas.microsoft.com/office/powerpoint/2010/main" val="1864563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8C3C3-FF4A-3C45-ACEC-30D65486411D}"/>
              </a:ext>
            </a:extLst>
          </p:cNvPr>
          <p:cNvSpPr>
            <a:spLocks noGrp="1"/>
          </p:cNvSpPr>
          <p:nvPr>
            <p:ph idx="1"/>
          </p:nvPr>
        </p:nvSpPr>
        <p:spPr/>
        <p:txBody>
          <a:bodyPr>
            <a:normAutofit/>
          </a:bodyPr>
          <a:lstStyle/>
          <a:p>
            <a:pPr marL="0" marR="0">
              <a:spcBef>
                <a:spcPts val="0"/>
              </a:spcBef>
              <a:spcAft>
                <a:spcPts val="0"/>
              </a:spcAft>
            </a:pPr>
            <a:r>
              <a:rPr lang="en-US" sz="2400" b="1" dirty="0">
                <a:solidFill>
                  <a:schemeClr val="bg1"/>
                </a:solidFill>
                <a:effectLst/>
                <a:latin typeface="Calibri" panose="020F0502020204030204" pitchFamily="34" charset="0"/>
                <a:ea typeface="Calibri" panose="020F0502020204030204" pitchFamily="34" charset="0"/>
              </a:rPr>
              <a:t>Consent/Authorization to collect student documents by third party. </a:t>
            </a:r>
          </a:p>
          <a:p>
            <a:pPr marL="28575" marR="0" indent="0">
              <a:spcBef>
                <a:spcPts val="0"/>
              </a:spcBef>
              <a:spcAft>
                <a:spcPts val="0"/>
              </a:spcAft>
              <a:buNone/>
            </a:pPr>
            <a:endParaRPr lang="en-US" sz="2400" dirty="0">
              <a:solidFill>
                <a:schemeClr val="bg1"/>
              </a:solidFill>
              <a:effectLst/>
              <a:latin typeface="Calibri" panose="020F0502020204030204" pitchFamily="34" charset="0"/>
              <a:ea typeface="Calibri" panose="020F0502020204030204" pitchFamily="34" charset="0"/>
            </a:endParaRPr>
          </a:p>
          <a:p>
            <a:pPr marL="28575" marR="0" indent="0">
              <a:spcBef>
                <a:spcPts val="0"/>
              </a:spcBef>
              <a:spcAft>
                <a:spcPts val="0"/>
              </a:spcAft>
              <a:buNone/>
            </a:pPr>
            <a:r>
              <a:rPr lang="en-US" sz="2400" dirty="0">
                <a:solidFill>
                  <a:schemeClr val="bg1"/>
                </a:solidFill>
                <a:effectLst/>
                <a:latin typeface="Calibri" panose="020F0502020204030204" pitchFamily="34" charset="0"/>
                <a:ea typeface="Calibri" panose="020F0502020204030204" pitchFamily="34" charset="0"/>
              </a:rPr>
              <a:t>As per UASR pg. 15 clause 6.5, No record provided to or kept by the University shall be released to any person or organization outside the University, other than Fiji Higher Education Commission and recognized sponsors such as Tertiary Scholarships and Loans Board, and law enforcement officers duly seeking such records on the strength of a court order, or unless authorized in writing by the person whose record is so kept.  </a:t>
            </a:r>
          </a:p>
          <a:p>
            <a:endParaRPr lang="en-US" dirty="0"/>
          </a:p>
        </p:txBody>
      </p:sp>
      <p:sp>
        <p:nvSpPr>
          <p:cNvPr id="4" name="TextBox 3">
            <a:extLst>
              <a:ext uri="{FF2B5EF4-FFF2-40B4-BE49-F238E27FC236}">
                <a16:creationId xmlns:a16="http://schemas.microsoft.com/office/drawing/2014/main" id="{3095EB2D-5AF2-2B32-77F1-1F929F982972}"/>
              </a:ext>
            </a:extLst>
          </p:cNvPr>
          <p:cNvSpPr txBox="1"/>
          <p:nvPr/>
        </p:nvSpPr>
        <p:spPr>
          <a:xfrm>
            <a:off x="2514600" y="644942"/>
            <a:ext cx="5257800" cy="523220"/>
          </a:xfrm>
          <a:prstGeom prst="rect">
            <a:avLst/>
          </a:prstGeom>
          <a:noFill/>
        </p:spPr>
        <p:txBody>
          <a:bodyPr wrap="square">
            <a:spAutoFit/>
          </a:bodyPr>
          <a:lstStyle/>
          <a:p>
            <a:pPr algn="ctr"/>
            <a:r>
              <a:rPr lang="en-AU" sz="2800" b="1" dirty="0">
                <a:solidFill>
                  <a:schemeClr val="bg1"/>
                </a:solidFill>
              </a:rPr>
              <a:t>ADMISSION AND REGISTRATION</a:t>
            </a:r>
            <a:endParaRPr lang="en-FJ" sz="2800" dirty="0"/>
          </a:p>
        </p:txBody>
      </p:sp>
    </p:spTree>
    <p:extLst>
      <p:ext uri="{BB962C8B-B14F-4D97-AF65-F5344CB8AC3E}">
        <p14:creationId xmlns:p14="http://schemas.microsoft.com/office/powerpoint/2010/main" val="1214229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65CE17-30D4-5A08-A172-72C7DBA5E870}"/>
              </a:ext>
            </a:extLst>
          </p:cNvPr>
          <p:cNvSpPr>
            <a:spLocks noGrp="1"/>
          </p:cNvSpPr>
          <p:nvPr>
            <p:ph idx="1"/>
          </p:nvPr>
        </p:nvSpPr>
        <p:spPr>
          <a:xfrm>
            <a:off x="628650" y="1524000"/>
            <a:ext cx="7886700" cy="4585190"/>
          </a:xfrm>
        </p:spPr>
        <p:txBody>
          <a:bodyPr>
            <a:normAutofit fontScale="92500" lnSpcReduction="10000"/>
          </a:bodyPr>
          <a:lstStyle/>
          <a:p>
            <a:pPr marL="914400" marR="0" indent="-457200">
              <a:spcBef>
                <a:spcPts val="0"/>
              </a:spcBef>
              <a:spcAft>
                <a:spcPts val="0"/>
              </a:spcAft>
            </a:pPr>
            <a:r>
              <a:rPr lang="en-US" sz="2800" dirty="0">
                <a:solidFill>
                  <a:schemeClr val="bg1"/>
                </a:solidFill>
                <a:effectLst/>
                <a:latin typeface="Calibri" panose="020F0502020204030204" pitchFamily="34" charset="0"/>
                <a:ea typeface="Calibri" panose="020F0502020204030204" pitchFamily="34" charset="0"/>
              </a:rPr>
              <a:t>6.5.1      No staff and/or student records shall be released to any person other than the staff, or the student concerned, provided that if the person requesting the record is a former staff or student of the University requesting his/her own records, the request shall be made in writing, upon which the records shall be released. </a:t>
            </a:r>
          </a:p>
          <a:p>
            <a:pPr marL="457200" marR="0" indent="0">
              <a:spcBef>
                <a:spcPts val="0"/>
              </a:spcBef>
              <a:spcAft>
                <a:spcPts val="0"/>
              </a:spcAft>
              <a:buNone/>
            </a:pPr>
            <a:r>
              <a:rPr lang="en-US" sz="2800" dirty="0">
                <a:solidFill>
                  <a:schemeClr val="bg1"/>
                </a:solidFill>
                <a:effectLst/>
                <a:latin typeface="Calibri" panose="020F0502020204030204" pitchFamily="34" charset="0"/>
                <a:ea typeface="Calibri" panose="020F0502020204030204" pitchFamily="34" charset="0"/>
              </a:rPr>
              <a:t> </a:t>
            </a:r>
          </a:p>
          <a:p>
            <a:pPr marL="914400" marR="0" indent="-457200">
              <a:spcBef>
                <a:spcPts val="0"/>
              </a:spcBef>
              <a:spcAft>
                <a:spcPts val="0"/>
              </a:spcAft>
            </a:pPr>
            <a:r>
              <a:rPr lang="en-US" sz="2800" dirty="0">
                <a:solidFill>
                  <a:schemeClr val="bg1"/>
                </a:solidFill>
                <a:effectLst/>
                <a:latin typeface="Calibri" panose="020F0502020204030204" pitchFamily="34" charset="0"/>
                <a:ea typeface="Calibri" panose="020F0502020204030204" pitchFamily="34" charset="0"/>
              </a:rPr>
              <a:t>6.5.2      If a third person or if any organization requests for records kept on a former staff or an ex-student of the University, the records shall only be released upon a written authorization by the respective former staff or ex-student. Such a request ought to be witnessed by a notary public.</a:t>
            </a:r>
          </a:p>
          <a:p>
            <a:endParaRPr lang="en-US" dirty="0"/>
          </a:p>
        </p:txBody>
      </p:sp>
    </p:spTree>
    <p:extLst>
      <p:ext uri="{BB962C8B-B14F-4D97-AF65-F5344CB8AC3E}">
        <p14:creationId xmlns:p14="http://schemas.microsoft.com/office/powerpoint/2010/main" val="428167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BC5CA-A8F6-FB70-7549-B1AAF7C32500}"/>
              </a:ext>
            </a:extLst>
          </p:cNvPr>
          <p:cNvSpPr>
            <a:spLocks noGrp="1"/>
          </p:cNvSpPr>
          <p:nvPr>
            <p:ph type="ctrTitle"/>
          </p:nvPr>
        </p:nvSpPr>
        <p:spPr>
          <a:xfrm>
            <a:off x="1752600" y="1122363"/>
            <a:ext cx="6248400" cy="401637"/>
          </a:xfrm>
        </p:spPr>
        <p:txBody>
          <a:bodyPr>
            <a:normAutofit fontScale="90000"/>
          </a:bodyPr>
          <a:lstStyle/>
          <a:p>
            <a:r>
              <a:rPr lang="en-US" sz="3600" b="1" dirty="0">
                <a:solidFill>
                  <a:schemeClr val="bg1"/>
                </a:solidFill>
              </a:rPr>
              <a:t>DEPARTMENT OF COMPLIANCE AND ASSESSMENT</a:t>
            </a:r>
            <a:endParaRPr lang="en-FJ" sz="3600" b="1" dirty="0"/>
          </a:p>
        </p:txBody>
      </p:sp>
      <p:sp>
        <p:nvSpPr>
          <p:cNvPr id="3" name="Subtitle 2">
            <a:extLst>
              <a:ext uri="{FF2B5EF4-FFF2-40B4-BE49-F238E27FC236}">
                <a16:creationId xmlns:a16="http://schemas.microsoft.com/office/drawing/2014/main" id="{E0749E1C-5E32-B32F-63CC-CFDE1D17CE2A}"/>
              </a:ext>
            </a:extLst>
          </p:cNvPr>
          <p:cNvSpPr>
            <a:spLocks noGrp="1"/>
          </p:cNvSpPr>
          <p:nvPr>
            <p:ph type="subTitle" idx="1"/>
          </p:nvPr>
        </p:nvSpPr>
        <p:spPr>
          <a:xfrm>
            <a:off x="1143000" y="1676400"/>
            <a:ext cx="6858000" cy="3581400"/>
          </a:xfrm>
        </p:spPr>
        <p:txBody>
          <a:bodyPr/>
          <a:lstStyle/>
          <a:p>
            <a:pPr marL="342900" indent="-342900" algn="l">
              <a:buFont typeface="Arial" panose="020B0604020202020204" pitchFamily="34" charset="0"/>
              <a:buChar char="•"/>
            </a:pPr>
            <a:r>
              <a:rPr lang="en-US" sz="3200" dirty="0">
                <a:solidFill>
                  <a:schemeClr val="bg1"/>
                </a:solidFill>
                <a:latin typeface="Arial Narrow" panose="020B0606020202030204" pitchFamily="34" charset="0"/>
              </a:rPr>
              <a:t>Examination Processes </a:t>
            </a:r>
          </a:p>
          <a:p>
            <a:pPr algn="l"/>
            <a:endParaRPr lang="en-US" dirty="0">
              <a:solidFill>
                <a:schemeClr val="bg1"/>
              </a:solidFill>
            </a:endParaRPr>
          </a:p>
          <a:p>
            <a:pPr marL="342900" indent="-342900" algn="l">
              <a:buFont typeface="Arial" panose="020B0604020202020204" pitchFamily="34" charset="0"/>
              <a:buChar char="•"/>
            </a:pPr>
            <a:r>
              <a:rPr lang="en-GB" sz="2400" dirty="0">
                <a:solidFill>
                  <a:schemeClr val="bg1"/>
                </a:solidFill>
                <a:latin typeface="Arial Narrow" panose="020B0606020202030204" pitchFamily="34" charset="0"/>
              </a:rPr>
              <a:t>STUDENT PERSONAL &amp; ACADEMIC CONDUCT</a:t>
            </a:r>
          </a:p>
          <a:p>
            <a:pPr marL="800100" lvl="1" indent="-342900" algn="l">
              <a:buFont typeface="Wingdings" panose="05000000000000000000" pitchFamily="2" charset="2"/>
              <a:buChar char="Ø"/>
            </a:pPr>
            <a:r>
              <a:rPr lang="en-GB" i="1" dirty="0">
                <a:solidFill>
                  <a:schemeClr val="bg1"/>
                </a:solidFill>
                <a:latin typeface="Arial Narrow" panose="020B0606020202030204" pitchFamily="34" charset="0"/>
              </a:rPr>
              <a:t>Student General Disciplinary</a:t>
            </a:r>
          </a:p>
          <a:p>
            <a:pPr marL="800100" lvl="1" indent="-342900" algn="l">
              <a:buFont typeface="Wingdings" panose="05000000000000000000" pitchFamily="2" charset="2"/>
              <a:buChar char="Ø"/>
            </a:pPr>
            <a:r>
              <a:rPr lang="en-GB" i="1" dirty="0">
                <a:solidFill>
                  <a:schemeClr val="bg1"/>
                </a:solidFill>
                <a:latin typeface="Arial Narrow" panose="020B0606020202030204" pitchFamily="34" charset="0"/>
              </a:rPr>
              <a:t>Student Academic Disciplinary</a:t>
            </a:r>
          </a:p>
          <a:p>
            <a:pPr algn="l"/>
            <a:endParaRPr lang="en-US" sz="2400" b="1" dirty="0">
              <a:solidFill>
                <a:schemeClr val="bg1"/>
              </a:solidFill>
              <a:latin typeface="Arial Narrow" panose="020B0606020202030204" pitchFamily="34" charset="0"/>
            </a:endParaRPr>
          </a:p>
          <a:p>
            <a:pPr algn="l"/>
            <a:endParaRPr lang="en-US" dirty="0">
              <a:solidFill>
                <a:schemeClr val="bg1"/>
              </a:solidFill>
            </a:endParaRPr>
          </a:p>
          <a:p>
            <a:pPr algn="l"/>
            <a:endParaRPr lang="en-FJ" dirty="0">
              <a:solidFill>
                <a:schemeClr val="bg1"/>
              </a:solidFill>
            </a:endParaRPr>
          </a:p>
        </p:txBody>
      </p:sp>
    </p:spTree>
    <p:extLst>
      <p:ext uri="{BB962C8B-B14F-4D97-AF65-F5344CB8AC3E}">
        <p14:creationId xmlns:p14="http://schemas.microsoft.com/office/powerpoint/2010/main" val="2316034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81001"/>
            <a:ext cx="6781800" cy="1524000"/>
          </a:xfrm>
        </p:spPr>
        <p:txBody>
          <a:bodyPr>
            <a:normAutofit/>
          </a:bodyPr>
          <a:lstStyle/>
          <a:p>
            <a:r>
              <a:rPr lang="en-GB" sz="3100" b="1" dirty="0">
                <a:solidFill>
                  <a:schemeClr val="bg1"/>
                </a:solidFill>
                <a:latin typeface="Arial Narrow" panose="020B0606020202030204" pitchFamily="34" charset="0"/>
              </a:rPr>
              <a:t>STUDENT PERSONAL &amp; ACADEMIC CONDUCT and  GRIEVANCE POLICY </a:t>
            </a:r>
            <a:endParaRPr lang="en-AU" dirty="0"/>
          </a:p>
        </p:txBody>
      </p:sp>
      <p:sp>
        <p:nvSpPr>
          <p:cNvPr id="3" name="Content Placeholder 2"/>
          <p:cNvSpPr>
            <a:spLocks noGrp="1"/>
          </p:cNvSpPr>
          <p:nvPr>
            <p:ph idx="1"/>
          </p:nvPr>
        </p:nvSpPr>
        <p:spPr>
          <a:xfrm>
            <a:off x="838200" y="2209799"/>
            <a:ext cx="7677150" cy="3967163"/>
          </a:xfrm>
        </p:spPr>
        <p:txBody>
          <a:bodyPr>
            <a:normAutofit fontScale="92500" lnSpcReduction="10000"/>
          </a:bodyPr>
          <a:lstStyle/>
          <a:p>
            <a:pPr marL="0" indent="0">
              <a:buNone/>
            </a:pPr>
            <a:r>
              <a:rPr lang="en-US" dirty="0">
                <a:solidFill>
                  <a:schemeClr val="bg1"/>
                </a:solidFill>
                <a:latin typeface="Arial Narrow" panose="020B0606020202030204" pitchFamily="34" charset="0"/>
              </a:rPr>
              <a:t>This section provides a clear statement of expectations of students by the University in respect of academic matters and personal </a:t>
            </a:r>
            <a:r>
              <a:rPr lang="en-US" dirty="0" err="1">
                <a:solidFill>
                  <a:schemeClr val="bg1"/>
                </a:solidFill>
                <a:latin typeface="Arial Narrow" panose="020B0606020202030204" pitchFamily="34" charset="0"/>
              </a:rPr>
              <a:t>behaviour</a:t>
            </a:r>
            <a:r>
              <a:rPr lang="en-US" dirty="0">
                <a:solidFill>
                  <a:schemeClr val="bg1"/>
                </a:solidFill>
                <a:latin typeface="Arial Narrow" panose="020B0606020202030204" pitchFamily="34" charset="0"/>
              </a:rPr>
              <a:t>.</a:t>
            </a:r>
          </a:p>
          <a:p>
            <a:pPr marL="0" indent="0">
              <a:buNone/>
            </a:pPr>
            <a:r>
              <a:rPr lang="en-US" dirty="0">
                <a:solidFill>
                  <a:schemeClr val="bg1"/>
                </a:solidFill>
                <a:latin typeface="Arial Narrow" panose="020B0606020202030204" pitchFamily="34" charset="0"/>
              </a:rPr>
              <a:t>Take ownership of the University and comply with all the rules and regulations.</a:t>
            </a:r>
          </a:p>
          <a:p>
            <a:pPr marL="0" indent="0">
              <a:buNone/>
            </a:pPr>
            <a:endParaRPr lang="en-US" dirty="0">
              <a:solidFill>
                <a:schemeClr val="bg1"/>
              </a:solidFill>
              <a:latin typeface="Arial Narrow" panose="020B0606020202030204" pitchFamily="34" charset="0"/>
            </a:endParaRPr>
          </a:p>
          <a:p>
            <a:pPr marL="0" indent="0">
              <a:buNone/>
            </a:pPr>
            <a:r>
              <a:rPr lang="en-US" b="1" dirty="0">
                <a:solidFill>
                  <a:schemeClr val="bg1"/>
                </a:solidFill>
                <a:latin typeface="Arial Narrow" panose="020B0606020202030204" pitchFamily="34" charset="0"/>
              </a:rPr>
              <a:t>Students’ Disciplinary Committees </a:t>
            </a:r>
            <a:endParaRPr lang="en-US" dirty="0">
              <a:solidFill>
                <a:schemeClr val="bg1"/>
              </a:solidFill>
              <a:latin typeface="Arial Narrow" panose="020B0606020202030204" pitchFamily="34" charset="0"/>
            </a:endParaRPr>
          </a:p>
          <a:p>
            <a:pPr marL="0" indent="0">
              <a:buNone/>
            </a:pPr>
            <a:r>
              <a:rPr lang="en-US" dirty="0">
                <a:solidFill>
                  <a:schemeClr val="bg1"/>
                </a:solidFill>
                <a:latin typeface="Arial Narrow" panose="020B0606020202030204" pitchFamily="34" charset="0"/>
              </a:rPr>
              <a:t>The Students’ Academic Disciplinary Committee and the Students’ General Disciplinary Committee may deal with any matter within their ambits.</a:t>
            </a:r>
          </a:p>
          <a:p>
            <a:endParaRPr lang="en-AU" dirty="0"/>
          </a:p>
        </p:txBody>
      </p:sp>
    </p:spTree>
    <p:extLst>
      <p:ext uri="{BB962C8B-B14F-4D97-AF65-F5344CB8AC3E}">
        <p14:creationId xmlns:p14="http://schemas.microsoft.com/office/powerpoint/2010/main" val="181349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800"/>
            <a:ext cx="7981950" cy="3200400"/>
          </a:xfrm>
        </p:spPr>
        <p:txBody>
          <a:bodyPr>
            <a:normAutofit/>
          </a:bodyPr>
          <a:lstStyle/>
          <a:p>
            <a:r>
              <a:rPr lang="en-GB" sz="3600" b="1" dirty="0">
                <a:solidFill>
                  <a:schemeClr val="bg1"/>
                </a:solidFill>
                <a:latin typeface="Arial Black" panose="020B0A04020102020204" pitchFamily="34" charset="0"/>
              </a:rPr>
              <a:t>          </a:t>
            </a:r>
            <a:r>
              <a:rPr lang="en-GB" b="1" dirty="0">
                <a:solidFill>
                  <a:schemeClr val="bg1"/>
                </a:solidFill>
                <a:latin typeface="Arial Narrow" panose="020B0606020202030204" pitchFamily="34" charset="0"/>
              </a:rPr>
              <a:t>     </a:t>
            </a:r>
            <a:br>
              <a:rPr lang="en-GB" b="1" dirty="0">
                <a:solidFill>
                  <a:schemeClr val="bg1"/>
                </a:solidFill>
                <a:latin typeface="Arial Narrow" panose="020B0606020202030204" pitchFamily="34" charset="0"/>
              </a:rPr>
            </a:br>
            <a:r>
              <a:rPr lang="en-GB" sz="3600" b="1" dirty="0">
                <a:solidFill>
                  <a:schemeClr val="bg1"/>
                </a:solidFill>
                <a:latin typeface="Arial Narrow" panose="020B0606020202030204" pitchFamily="34" charset="0"/>
              </a:rPr>
              <a:t>             </a:t>
            </a:r>
            <a:br>
              <a:rPr lang="en-GB" dirty="0">
                <a:latin typeface="Arial Narrow" panose="020B0606020202030204" pitchFamily="34" charset="0"/>
              </a:rPr>
            </a:br>
            <a:endParaRPr lang="en-AU" dirty="0">
              <a:latin typeface="Arial Narrow" panose="020B0606020202030204" pitchFamily="34" charset="0"/>
            </a:endParaRPr>
          </a:p>
        </p:txBody>
      </p:sp>
      <p:sp>
        <p:nvSpPr>
          <p:cNvPr id="3" name="Content Placeholder 2"/>
          <p:cNvSpPr>
            <a:spLocks noGrp="1"/>
          </p:cNvSpPr>
          <p:nvPr>
            <p:ph idx="1"/>
          </p:nvPr>
        </p:nvSpPr>
        <p:spPr>
          <a:xfrm>
            <a:off x="838200" y="1676400"/>
            <a:ext cx="7677150" cy="4114800"/>
          </a:xfrm>
        </p:spPr>
        <p:txBody>
          <a:bodyPr>
            <a:normAutofit fontScale="62500" lnSpcReduction="20000"/>
          </a:bodyPr>
          <a:lstStyle/>
          <a:p>
            <a:pPr marL="0" indent="0">
              <a:buNone/>
            </a:pPr>
            <a:r>
              <a:rPr lang="en-AU" sz="4400" dirty="0">
                <a:solidFill>
                  <a:schemeClr val="bg1"/>
                </a:solidFill>
                <a:latin typeface="Arial Narrow" panose="020B0606020202030204" pitchFamily="34" charset="0"/>
              </a:rPr>
              <a:t>For any issues/ grievances that you may have, follow the grievance procedure stated in the University Academic &amp; Student Regulations(UASR), pages 59-60 to raise them. </a:t>
            </a:r>
            <a:br>
              <a:rPr lang="en-AU" sz="4400" dirty="0">
                <a:solidFill>
                  <a:schemeClr val="bg1"/>
                </a:solidFill>
                <a:latin typeface="Arial Narrow" panose="020B0606020202030204" pitchFamily="34" charset="0"/>
              </a:rPr>
            </a:br>
            <a:br>
              <a:rPr lang="en-AU" sz="4400" dirty="0">
                <a:solidFill>
                  <a:schemeClr val="bg1"/>
                </a:solidFill>
                <a:latin typeface="Arial Narrow" panose="020B0606020202030204" pitchFamily="34" charset="0"/>
              </a:rPr>
            </a:br>
            <a:r>
              <a:rPr lang="en-AU" sz="4400" dirty="0">
                <a:solidFill>
                  <a:schemeClr val="bg1"/>
                </a:solidFill>
                <a:latin typeface="Arial Narrow" panose="020B0606020202030204" pitchFamily="34" charset="0"/>
              </a:rPr>
              <a:t> As per page 56 of UASR, Section 4.0 Student Misconduct, subsection 4.2.5 states ‘ Any airing of students’ grievance by the student or by his/her representatives, or by someone the student has prompted to do so, in any audience outside the University prior to the grievance procedure being exhausted through the channels provided in this policy is considered to be a gross misconduct’.  </a:t>
            </a:r>
            <a:br>
              <a:rPr lang="en-AU" sz="5100" dirty="0">
                <a:solidFill>
                  <a:schemeClr val="bg1"/>
                </a:solidFill>
                <a:latin typeface="Arial Narrow" panose="020B0606020202030204" pitchFamily="34" charset="0"/>
              </a:rPr>
            </a:br>
            <a:br>
              <a:rPr lang="en-AU" dirty="0">
                <a:solidFill>
                  <a:schemeClr val="bg1"/>
                </a:solidFill>
                <a:latin typeface="Arial Narrow" panose="020B0606020202030204" pitchFamily="34" charset="0"/>
              </a:rPr>
            </a:br>
            <a:endParaRPr lang="en-AU" dirty="0">
              <a:solidFill>
                <a:schemeClr val="bg1"/>
              </a:solidFill>
              <a:latin typeface="Arial Narrow" panose="020B0606020202030204" pitchFamily="34" charset="0"/>
            </a:endParaRPr>
          </a:p>
        </p:txBody>
      </p:sp>
      <p:sp>
        <p:nvSpPr>
          <p:cNvPr id="5" name="TextBox 4">
            <a:extLst>
              <a:ext uri="{FF2B5EF4-FFF2-40B4-BE49-F238E27FC236}">
                <a16:creationId xmlns:a16="http://schemas.microsoft.com/office/drawing/2014/main" id="{6113F0D8-8823-1EE0-21E5-49EA93E67E22}"/>
              </a:ext>
            </a:extLst>
          </p:cNvPr>
          <p:cNvSpPr txBox="1"/>
          <p:nvPr/>
        </p:nvSpPr>
        <p:spPr>
          <a:xfrm>
            <a:off x="2514600" y="420469"/>
            <a:ext cx="5410200" cy="830997"/>
          </a:xfrm>
          <a:prstGeom prst="rect">
            <a:avLst/>
          </a:prstGeom>
          <a:noFill/>
        </p:spPr>
        <p:txBody>
          <a:bodyPr wrap="square">
            <a:spAutoFit/>
          </a:bodyPr>
          <a:lstStyle/>
          <a:p>
            <a:r>
              <a:rPr lang="en-GB" sz="2400" b="1" dirty="0">
                <a:solidFill>
                  <a:schemeClr val="bg1"/>
                </a:solidFill>
                <a:latin typeface="Arial Narrow" panose="020B0606020202030204" pitchFamily="34" charset="0"/>
              </a:rPr>
              <a:t>STUDENT PERSONAL &amp; ACADEMIC CONDUCT and  GRIEVANCE POLICY </a:t>
            </a:r>
            <a:endParaRPr lang="en-FJ" sz="2400" b="1" dirty="0"/>
          </a:p>
        </p:txBody>
      </p:sp>
    </p:spTree>
    <p:extLst>
      <p:ext uri="{BB962C8B-B14F-4D97-AF65-F5344CB8AC3E}">
        <p14:creationId xmlns:p14="http://schemas.microsoft.com/office/powerpoint/2010/main" val="1050255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lstStyle/>
          <a:p>
            <a:r>
              <a:rPr lang="en-AU" dirty="0">
                <a:solidFill>
                  <a:schemeClr val="bg1"/>
                </a:solidFill>
                <a:latin typeface="Arial Narrow" panose="020B0606020202030204" pitchFamily="34" charset="0"/>
              </a:rPr>
              <a:t>As per page 56 of UASR, Section 4.3 Student Misconduct, ‘</a:t>
            </a:r>
            <a:r>
              <a:rPr lang="en-GB" dirty="0">
                <a:solidFill>
                  <a:schemeClr val="bg1"/>
                </a:solidFill>
                <a:latin typeface="Arial Narrow" panose="020B0606020202030204" pitchFamily="34" charset="0"/>
              </a:rPr>
              <a:t>The University reserves the right to report the matter to the Police for any breach of National Law. The Registrar may immediately suspend the student pending police investigations and determination of the case, which shall be final.</a:t>
            </a:r>
          </a:p>
          <a:p>
            <a:r>
              <a:rPr lang="en-AU" dirty="0">
                <a:solidFill>
                  <a:schemeClr val="bg1"/>
                </a:solidFill>
                <a:latin typeface="Arial Narrow" panose="020B0606020202030204" pitchFamily="34" charset="0"/>
              </a:rPr>
              <a:t>For all other matters you may write to :</a:t>
            </a:r>
            <a:br>
              <a:rPr lang="en-AU" dirty="0">
                <a:solidFill>
                  <a:schemeClr val="bg1"/>
                </a:solidFill>
                <a:latin typeface="Arial Narrow" panose="020B0606020202030204" pitchFamily="34" charset="0"/>
              </a:rPr>
            </a:br>
            <a:r>
              <a:rPr lang="en-AU" dirty="0">
                <a:solidFill>
                  <a:schemeClr val="bg1"/>
                </a:solidFill>
                <a:latin typeface="Arial Narrow" panose="020B0606020202030204" pitchFamily="34" charset="0"/>
                <a:hlinkClick r:id="rId2"/>
              </a:rPr>
              <a:t>Registrar@fnu.ac.fj</a:t>
            </a:r>
            <a:endParaRPr lang="en-AU" dirty="0">
              <a:solidFill>
                <a:schemeClr val="bg1"/>
              </a:solidFill>
              <a:latin typeface="Arial Narrow" panose="020B0606020202030204" pitchFamily="34" charset="0"/>
            </a:endParaRPr>
          </a:p>
        </p:txBody>
      </p:sp>
      <p:sp>
        <p:nvSpPr>
          <p:cNvPr id="5" name="TextBox 4">
            <a:extLst>
              <a:ext uri="{FF2B5EF4-FFF2-40B4-BE49-F238E27FC236}">
                <a16:creationId xmlns:a16="http://schemas.microsoft.com/office/drawing/2014/main" id="{09510E6A-4E04-A186-17E0-AAEA2F8059CA}"/>
              </a:ext>
            </a:extLst>
          </p:cNvPr>
          <p:cNvSpPr txBox="1"/>
          <p:nvPr/>
        </p:nvSpPr>
        <p:spPr>
          <a:xfrm>
            <a:off x="2286000" y="681037"/>
            <a:ext cx="5562600" cy="954107"/>
          </a:xfrm>
          <a:prstGeom prst="rect">
            <a:avLst/>
          </a:prstGeom>
          <a:noFill/>
        </p:spPr>
        <p:txBody>
          <a:bodyPr wrap="square">
            <a:spAutoFit/>
          </a:bodyPr>
          <a:lstStyle/>
          <a:p>
            <a:r>
              <a:rPr lang="en-GB" sz="2800" b="1" dirty="0">
                <a:solidFill>
                  <a:schemeClr val="bg1"/>
                </a:solidFill>
                <a:latin typeface="Arial Narrow" panose="020B0606020202030204" pitchFamily="34" charset="0"/>
              </a:rPr>
              <a:t>STUDENT PERSONAL &amp; ACADEMIC CONDUCT and  GRIEVANCE POLICY </a:t>
            </a:r>
            <a:endParaRPr lang="en-FJ" sz="2800" dirty="0"/>
          </a:p>
        </p:txBody>
      </p:sp>
    </p:spTree>
    <p:extLst>
      <p:ext uri="{BB962C8B-B14F-4D97-AF65-F5344CB8AC3E}">
        <p14:creationId xmlns:p14="http://schemas.microsoft.com/office/powerpoint/2010/main" val="171833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           </a:t>
            </a:r>
            <a:r>
              <a:rPr lang="en-AU" b="1" dirty="0">
                <a:solidFill>
                  <a:schemeClr val="bg1"/>
                </a:solidFill>
              </a:rPr>
              <a:t>Academic Dishonesty </a:t>
            </a:r>
          </a:p>
        </p:txBody>
      </p:sp>
      <p:sp>
        <p:nvSpPr>
          <p:cNvPr id="3" name="Content Placeholder 2"/>
          <p:cNvSpPr>
            <a:spLocks noGrp="1"/>
          </p:cNvSpPr>
          <p:nvPr>
            <p:ph idx="1"/>
          </p:nvPr>
        </p:nvSpPr>
        <p:spPr>
          <a:xfrm>
            <a:off x="628650" y="1690688"/>
            <a:ext cx="7886700" cy="4486275"/>
          </a:xfrm>
        </p:spPr>
        <p:txBody>
          <a:bodyPr>
            <a:normAutofit/>
          </a:bodyPr>
          <a:lstStyle/>
          <a:p>
            <a:r>
              <a:rPr lang="en-GB" sz="2400" dirty="0">
                <a:solidFill>
                  <a:schemeClr val="bg1"/>
                </a:solidFill>
              </a:rPr>
              <a:t>This misconduct involves any type of cheating that occurs in relations to study at the University. Refer to page 57 of the UASR.</a:t>
            </a:r>
          </a:p>
          <a:p>
            <a:pPr lvl="1"/>
            <a:r>
              <a:rPr lang="en-GB" sz="1600" dirty="0">
                <a:solidFill>
                  <a:schemeClr val="bg1"/>
                </a:solidFill>
              </a:rPr>
              <a:t>This includes </a:t>
            </a:r>
            <a:endParaRPr lang="en-GB" sz="1600" dirty="0">
              <a:solidFill>
                <a:srgbClr val="FF0000"/>
              </a:solidFill>
            </a:endParaRPr>
          </a:p>
          <a:p>
            <a:pPr lvl="1"/>
            <a:r>
              <a:rPr lang="en-GB" sz="1600" dirty="0">
                <a:solidFill>
                  <a:schemeClr val="bg1"/>
                </a:solidFill>
              </a:rPr>
              <a:t>Tampering or attempting to tamper, with examination scripts, class work, grades or class records. </a:t>
            </a:r>
          </a:p>
          <a:p>
            <a:pPr lvl="1"/>
            <a:r>
              <a:rPr lang="en-GB" sz="1600" dirty="0">
                <a:solidFill>
                  <a:schemeClr val="bg1"/>
                </a:solidFill>
              </a:rPr>
              <a:t>Failure to abide by directions of an instructor regarding the individuality of work handed in, or collaborates with others in the preparation of material, except where this has been approved as an assessment requirement.</a:t>
            </a:r>
          </a:p>
          <a:p>
            <a:pPr lvl="1"/>
            <a:r>
              <a:rPr lang="en-GB" sz="1600" dirty="0">
                <a:solidFill>
                  <a:schemeClr val="bg1"/>
                </a:solidFill>
              </a:rPr>
              <a:t>Acquisition, attempted acquisition, possession, or distribution of examination material</a:t>
            </a:r>
          </a:p>
          <a:p>
            <a:pPr lvl="1"/>
            <a:r>
              <a:rPr lang="en-GB" sz="1600" dirty="0">
                <a:solidFill>
                  <a:schemeClr val="bg1"/>
                </a:solidFill>
              </a:rPr>
              <a:t>Falsification or fabrication of clinical or laboratory or workshop reports. </a:t>
            </a:r>
          </a:p>
          <a:p>
            <a:pPr lvl="1"/>
            <a:r>
              <a:rPr lang="en-GB" sz="1600" dirty="0">
                <a:solidFill>
                  <a:schemeClr val="bg1"/>
                </a:solidFill>
              </a:rPr>
              <a:t>Falsification of attendance records to cover the absence of others.</a:t>
            </a:r>
          </a:p>
          <a:p>
            <a:pPr lvl="1"/>
            <a:r>
              <a:rPr lang="en-GB" sz="1600" dirty="0">
                <a:solidFill>
                  <a:schemeClr val="bg1"/>
                </a:solidFill>
              </a:rPr>
              <a:t>Fraudulent authorization or use of official documents (e.g. sick sheets; etc.). </a:t>
            </a:r>
          </a:p>
          <a:p>
            <a:pPr lvl="1"/>
            <a:r>
              <a:rPr lang="en-GB" sz="1600" dirty="0">
                <a:solidFill>
                  <a:schemeClr val="bg1"/>
                </a:solidFill>
              </a:rPr>
              <a:t>Impersonates or causes to be impersonated. </a:t>
            </a:r>
            <a:endParaRPr lang="en-GB" dirty="0">
              <a:solidFill>
                <a:schemeClr val="bg1"/>
              </a:solidFill>
            </a:endParaRPr>
          </a:p>
          <a:p>
            <a:endParaRPr lang="en-AU" dirty="0"/>
          </a:p>
        </p:txBody>
      </p:sp>
    </p:spTree>
    <p:extLst>
      <p:ext uri="{BB962C8B-B14F-4D97-AF65-F5344CB8AC3E}">
        <p14:creationId xmlns:p14="http://schemas.microsoft.com/office/powerpoint/2010/main" val="2828938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solidFill>
                  <a:schemeClr val="bg1"/>
                </a:solidFill>
              </a:rPr>
              <a:t>            </a:t>
            </a:r>
            <a:r>
              <a:rPr lang="en-AU" b="1" dirty="0">
                <a:solidFill>
                  <a:schemeClr val="bg1"/>
                </a:solidFill>
                <a:latin typeface="Arial Narrow" panose="020B0606020202030204" pitchFamily="34" charset="0"/>
              </a:rPr>
              <a:t>DEPARTMENT OF STUDENT </a:t>
            </a:r>
            <a:br>
              <a:rPr lang="en-AU" b="1" dirty="0">
                <a:solidFill>
                  <a:schemeClr val="bg1"/>
                </a:solidFill>
                <a:latin typeface="Arial Narrow" panose="020B0606020202030204" pitchFamily="34" charset="0"/>
              </a:rPr>
            </a:br>
            <a:r>
              <a:rPr lang="en-AU" b="1" dirty="0">
                <a:solidFill>
                  <a:schemeClr val="bg1"/>
                </a:solidFill>
                <a:latin typeface="Arial Narrow" panose="020B0606020202030204" pitchFamily="34" charset="0"/>
              </a:rPr>
              <a:t>                SUPPORT SERVICES </a:t>
            </a:r>
            <a:endParaRPr lang="en-AU" dirty="0">
              <a:latin typeface="Arial Narrow" panose="020B0606020202030204" pitchFamily="34" charset="0"/>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sz="2400" dirty="0">
                <a:solidFill>
                  <a:schemeClr val="bg1"/>
                </a:solidFill>
                <a:latin typeface="Arial Narrow" panose="020B0606020202030204" pitchFamily="34" charset="0"/>
              </a:rPr>
              <a:t>CAMPUS LIFE </a:t>
            </a:r>
          </a:p>
          <a:p>
            <a:pPr>
              <a:buFont typeface="Wingdings" panose="05000000000000000000" pitchFamily="2" charset="2"/>
              <a:buChar char="Ø"/>
            </a:pPr>
            <a:r>
              <a:rPr lang="en-US" sz="2400" dirty="0">
                <a:solidFill>
                  <a:schemeClr val="bg1"/>
                </a:solidFill>
                <a:latin typeface="Arial Narrow" panose="020B0606020202030204" pitchFamily="34" charset="0"/>
              </a:rPr>
              <a:t>STUDENT LIFE </a:t>
            </a:r>
          </a:p>
          <a:p>
            <a:pPr>
              <a:buFont typeface="Wingdings" panose="05000000000000000000" pitchFamily="2" charset="2"/>
              <a:buChar char="Ø"/>
            </a:pPr>
            <a:r>
              <a:rPr lang="en-US" sz="2400" dirty="0">
                <a:solidFill>
                  <a:schemeClr val="bg1"/>
                </a:solidFill>
                <a:latin typeface="Arial Narrow" panose="020B0606020202030204" pitchFamily="34" charset="0"/>
              </a:rPr>
              <a:t>STUDENT WELFARE </a:t>
            </a:r>
          </a:p>
          <a:p>
            <a:pPr>
              <a:buFont typeface="Wingdings" panose="05000000000000000000" pitchFamily="2" charset="2"/>
              <a:buChar char="Ø"/>
            </a:pPr>
            <a:r>
              <a:rPr lang="en-US" sz="2400" dirty="0">
                <a:solidFill>
                  <a:schemeClr val="bg1"/>
                </a:solidFill>
                <a:latin typeface="Arial Narrow" panose="020B0606020202030204" pitchFamily="34" charset="0"/>
              </a:rPr>
              <a:t>SPORTS </a:t>
            </a:r>
          </a:p>
          <a:p>
            <a:pPr>
              <a:buFont typeface="Wingdings" panose="05000000000000000000" pitchFamily="2" charset="2"/>
              <a:buChar char="Ø"/>
            </a:pPr>
            <a:r>
              <a:rPr lang="en-US" sz="2400" dirty="0">
                <a:solidFill>
                  <a:schemeClr val="bg1"/>
                </a:solidFill>
                <a:latin typeface="Arial Narrow" panose="020B0606020202030204" pitchFamily="34" charset="0"/>
              </a:rPr>
              <a:t>COUNSELLING </a:t>
            </a:r>
          </a:p>
          <a:p>
            <a:pPr>
              <a:buFont typeface="Wingdings" panose="05000000000000000000" pitchFamily="2" charset="2"/>
              <a:buChar char="Ø"/>
            </a:pPr>
            <a:r>
              <a:rPr lang="en-US" sz="2400" dirty="0">
                <a:solidFill>
                  <a:schemeClr val="bg1"/>
                </a:solidFill>
                <a:latin typeface="Arial Narrow" panose="020B0606020202030204" pitchFamily="34" charset="0"/>
              </a:rPr>
              <a:t>DISABILITY SERVICES </a:t>
            </a:r>
          </a:p>
          <a:p>
            <a:pPr>
              <a:buFont typeface="Wingdings" panose="05000000000000000000" pitchFamily="2" charset="2"/>
              <a:buChar char="Ø"/>
            </a:pPr>
            <a:r>
              <a:rPr lang="en-US" sz="2400" dirty="0">
                <a:solidFill>
                  <a:schemeClr val="bg1"/>
                </a:solidFill>
                <a:latin typeface="Arial Narrow" panose="020B0606020202030204" pitchFamily="34" charset="0"/>
              </a:rPr>
              <a:t>MEDICAL SERVICES</a:t>
            </a:r>
          </a:p>
          <a:p>
            <a:pPr>
              <a:buFont typeface="Wingdings" panose="05000000000000000000" pitchFamily="2" charset="2"/>
              <a:buChar char="Ø"/>
            </a:pPr>
            <a:r>
              <a:rPr lang="en-US" sz="2400" dirty="0">
                <a:solidFill>
                  <a:schemeClr val="bg1"/>
                </a:solidFill>
                <a:latin typeface="Arial Narrow" panose="020B0606020202030204" pitchFamily="34" charset="0"/>
              </a:rPr>
              <a:t>STUDENT FINANCIAL AID PROGRAM </a:t>
            </a:r>
          </a:p>
          <a:p>
            <a:pPr>
              <a:buFont typeface="Wingdings" panose="05000000000000000000" pitchFamily="2" charset="2"/>
              <a:buChar char="Ø"/>
            </a:pPr>
            <a:r>
              <a:rPr lang="en-US" sz="2400" dirty="0">
                <a:solidFill>
                  <a:schemeClr val="bg1"/>
                </a:solidFill>
                <a:latin typeface="Arial Narrow" panose="020B0606020202030204" pitchFamily="34" charset="0"/>
              </a:rPr>
              <a:t>BURSARY SCHEME</a:t>
            </a:r>
          </a:p>
          <a:p>
            <a:pPr>
              <a:buFont typeface="Wingdings" panose="05000000000000000000" pitchFamily="2" charset="2"/>
              <a:buChar char="Ø"/>
            </a:pPr>
            <a:r>
              <a:rPr lang="en-US" sz="2400" dirty="0">
                <a:solidFill>
                  <a:schemeClr val="bg1"/>
                </a:solidFill>
                <a:latin typeface="Arial Narrow" panose="020B0606020202030204" pitchFamily="34" charset="0"/>
              </a:rPr>
              <a:t>SUSTAINABILITY INITIATIVES </a:t>
            </a:r>
          </a:p>
          <a:p>
            <a:pPr marL="0" indent="0">
              <a:buNone/>
            </a:pPr>
            <a:endParaRPr lang="en-AU" sz="3600" b="1" u="sng" dirty="0">
              <a:solidFill>
                <a:schemeClr val="bg1"/>
              </a:solidFill>
            </a:endParaRPr>
          </a:p>
        </p:txBody>
      </p:sp>
    </p:spTree>
    <p:extLst>
      <p:ext uri="{BB962C8B-B14F-4D97-AF65-F5344CB8AC3E}">
        <p14:creationId xmlns:p14="http://schemas.microsoft.com/office/powerpoint/2010/main" val="1672283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3CD0-1DB3-F5A9-D449-E36450F4A855}"/>
              </a:ext>
            </a:extLst>
          </p:cNvPr>
          <p:cNvSpPr>
            <a:spLocks noGrp="1"/>
          </p:cNvSpPr>
          <p:nvPr>
            <p:ph type="title"/>
          </p:nvPr>
        </p:nvSpPr>
        <p:spPr>
          <a:xfrm>
            <a:off x="533400" y="365125"/>
            <a:ext cx="7981950" cy="1460500"/>
          </a:xfrm>
        </p:spPr>
        <p:txBody>
          <a:bodyPr/>
          <a:lstStyle/>
          <a:p>
            <a:pPr algn="ctr"/>
            <a:r>
              <a:rPr lang="en-AU" b="1" dirty="0">
                <a:solidFill>
                  <a:schemeClr val="bg1"/>
                </a:solidFill>
                <a:latin typeface="Arial Narrow" panose="020B0606020202030204" pitchFamily="34" charset="0"/>
              </a:rPr>
              <a:t>     DEPARTMENT OF STUDENT </a:t>
            </a:r>
            <a:br>
              <a:rPr lang="en-AU" b="1" dirty="0">
                <a:solidFill>
                  <a:schemeClr val="bg1"/>
                </a:solidFill>
                <a:latin typeface="Arial Narrow" panose="020B0606020202030204" pitchFamily="34" charset="0"/>
              </a:rPr>
            </a:br>
            <a:r>
              <a:rPr lang="en-AU" b="1" dirty="0">
                <a:solidFill>
                  <a:schemeClr val="bg1"/>
                </a:solidFill>
                <a:latin typeface="Arial Narrow" panose="020B0606020202030204" pitchFamily="34" charset="0"/>
              </a:rPr>
              <a:t>  SUPPORT SERVICES</a:t>
            </a:r>
            <a:endParaRPr lang="en-FJ" dirty="0"/>
          </a:p>
        </p:txBody>
      </p:sp>
      <p:sp>
        <p:nvSpPr>
          <p:cNvPr id="3" name="Content Placeholder 2">
            <a:extLst>
              <a:ext uri="{FF2B5EF4-FFF2-40B4-BE49-F238E27FC236}">
                <a16:creationId xmlns:a16="http://schemas.microsoft.com/office/drawing/2014/main" id="{F605C9A4-2FBC-72FE-1413-8F5E204E09F5}"/>
              </a:ext>
            </a:extLst>
          </p:cNvPr>
          <p:cNvSpPr>
            <a:spLocks noGrp="1"/>
          </p:cNvSpPr>
          <p:nvPr>
            <p:ph idx="1"/>
          </p:nvPr>
        </p:nvSpPr>
        <p:spPr/>
        <p:txBody>
          <a:bodyPr>
            <a:normAutofit fontScale="62500" lnSpcReduction="20000"/>
          </a:bodyPr>
          <a:lstStyle/>
          <a:p>
            <a:pPr marL="0" lvl="0" indent="0">
              <a:lnSpc>
                <a:spcPct val="107000"/>
              </a:lnSpc>
              <a:buNone/>
            </a:pPr>
            <a:r>
              <a:rPr lang="en-US" sz="3200" b="1" u="sng"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Campus &amp; Student Life </a:t>
            </a:r>
            <a:endParaRPr lang="en-FJ"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FNU Orientations; </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Halls of Residence Regulation Orientation</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Feel the vibe – Entertainment Program</a:t>
            </a: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Inter Campus Debate Competitions </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University policies and procedures Training / Workshops for FNUSA</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Cultural Festival </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Facilities booking</a:t>
            </a:r>
          </a:p>
          <a:p>
            <a:pPr marL="342900" lvl="0" indent="-342900">
              <a:lnSpc>
                <a:spcPct val="107000"/>
              </a:lnSpc>
              <a:buFont typeface="Symbol" panose="05050102010706020507" pitchFamily="18" charset="2"/>
              <a:buChar char=""/>
            </a:pPr>
            <a:r>
              <a:rPr lang="en-US" sz="2400" dirty="0">
                <a:solidFill>
                  <a:schemeClr val="bg1"/>
                </a:solidFill>
                <a:latin typeface="Arial Narrow" panose="020B0606020202030204" pitchFamily="34" charset="0"/>
              </a:rPr>
              <a:t>First Aid &amp; CPR Trainings</a:t>
            </a:r>
          </a:p>
          <a:p>
            <a:pPr marL="342900" lvl="0" indent="-342900">
              <a:lnSpc>
                <a:spcPct val="107000"/>
              </a:lnSpc>
              <a:buFont typeface="Symbol" panose="05050102010706020507" pitchFamily="18" charset="2"/>
              <a:buChar char=""/>
            </a:pPr>
            <a:r>
              <a:rPr lang="en-US" sz="2800" dirty="0">
                <a:solidFill>
                  <a:schemeClr val="bg1"/>
                </a:solidFill>
                <a:latin typeface="Arial Narrow" panose="020B0606020202030204" pitchFamily="34" charset="0"/>
              </a:rPr>
              <a:t>Careers &amp; placement (Placement Drive, CV Writing &amp; Mock Interview Workshops, Career Chats)</a:t>
            </a:r>
            <a:endParaRPr lang="en-FJ"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US" sz="2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FNU Student Environment Ambassador Programme</a:t>
            </a:r>
            <a:endParaRPr lang="en-FJ"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endParaRPr lang="en-FJ" dirty="0"/>
          </a:p>
        </p:txBody>
      </p:sp>
    </p:spTree>
    <p:extLst>
      <p:ext uri="{BB962C8B-B14F-4D97-AF65-F5344CB8AC3E}">
        <p14:creationId xmlns:p14="http://schemas.microsoft.com/office/powerpoint/2010/main" val="2403851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30746-4CF0-5DA2-0A95-2B69D2016314}"/>
              </a:ext>
            </a:extLst>
          </p:cNvPr>
          <p:cNvSpPr>
            <a:spLocks noGrp="1"/>
          </p:cNvSpPr>
          <p:nvPr>
            <p:ph type="ctrTitle"/>
          </p:nvPr>
        </p:nvSpPr>
        <p:spPr>
          <a:xfrm>
            <a:off x="1828800" y="381001"/>
            <a:ext cx="6172200" cy="990599"/>
          </a:xfrm>
        </p:spPr>
        <p:txBody>
          <a:bodyPr>
            <a:normAutofit/>
          </a:bodyPr>
          <a:lstStyle/>
          <a:p>
            <a:r>
              <a:rPr lang="en-US" sz="4000" b="1" dirty="0">
                <a:solidFill>
                  <a:schemeClr val="bg1"/>
                </a:solidFill>
              </a:rPr>
              <a:t>SUSTAINABILITY PROGRAMS</a:t>
            </a:r>
            <a:endParaRPr lang="en-FJ" sz="4000" b="1" dirty="0">
              <a:solidFill>
                <a:schemeClr val="bg1"/>
              </a:solidFill>
            </a:endParaRPr>
          </a:p>
        </p:txBody>
      </p:sp>
      <p:sp>
        <p:nvSpPr>
          <p:cNvPr id="3" name="Subtitle 2">
            <a:extLst>
              <a:ext uri="{FF2B5EF4-FFF2-40B4-BE49-F238E27FC236}">
                <a16:creationId xmlns:a16="http://schemas.microsoft.com/office/drawing/2014/main" id="{5760478B-2C05-057D-A1F2-A0C8C2795789}"/>
              </a:ext>
            </a:extLst>
          </p:cNvPr>
          <p:cNvSpPr>
            <a:spLocks noGrp="1"/>
          </p:cNvSpPr>
          <p:nvPr>
            <p:ph type="subTitle" idx="1"/>
          </p:nvPr>
        </p:nvSpPr>
        <p:spPr>
          <a:xfrm>
            <a:off x="1066800" y="1600200"/>
            <a:ext cx="7010400" cy="4267199"/>
          </a:xfrm>
        </p:spPr>
        <p:txBody>
          <a:bodyPr>
            <a:noAutofit/>
          </a:bodyPr>
          <a:lstStyle/>
          <a:p>
            <a:pPr marL="342900" indent="-342900" algn="l">
              <a:buFont typeface="Arial" panose="020B0604020202020204" pitchFamily="34" charset="0"/>
              <a:buChar char="•"/>
            </a:pPr>
            <a:r>
              <a:rPr lang="en-US" sz="2100" dirty="0">
                <a:solidFill>
                  <a:schemeClr val="bg1"/>
                </a:solidFill>
                <a:latin typeface="Arial Narrow" panose="020B0606020202030204" pitchFamily="34" charset="0"/>
              </a:rPr>
              <a:t>Students can join as </a:t>
            </a:r>
            <a:r>
              <a:rPr lang="en-US" sz="2100" b="1" dirty="0">
                <a:solidFill>
                  <a:schemeClr val="bg1"/>
                </a:solidFill>
                <a:latin typeface="Arial Narrow" panose="020B0606020202030204" pitchFamily="34" charset="0"/>
              </a:rPr>
              <a:t>Student Environment Ambassadors.</a:t>
            </a:r>
          </a:p>
          <a:p>
            <a:pPr marL="342900" indent="-342900" algn="l">
              <a:buFont typeface="Arial" panose="020B0604020202020204" pitchFamily="34" charset="0"/>
              <a:buChar char="•"/>
            </a:pPr>
            <a:r>
              <a:rPr lang="en-US" sz="2100" dirty="0">
                <a:solidFill>
                  <a:schemeClr val="bg1"/>
                </a:solidFill>
                <a:latin typeface="Arial Narrow" panose="020B0606020202030204" pitchFamily="34" charset="0"/>
              </a:rPr>
              <a:t>What we do?</a:t>
            </a:r>
          </a:p>
          <a:p>
            <a:pPr marL="514350" indent="-514350" algn="l">
              <a:buFont typeface="+mj-lt"/>
              <a:buAutoNum type="romanLcPeriod"/>
            </a:pPr>
            <a:r>
              <a:rPr lang="en-US" sz="2100" dirty="0">
                <a:solidFill>
                  <a:schemeClr val="bg1"/>
                </a:solidFill>
                <a:latin typeface="Arial Narrow" panose="020B0606020202030204" pitchFamily="34" charset="0"/>
              </a:rPr>
              <a:t>Participate in Let’s Connect program and advocate about climate change, renewable energy and sustainability.</a:t>
            </a:r>
          </a:p>
          <a:p>
            <a:pPr marL="514350" indent="-514350" algn="l">
              <a:buFont typeface="+mj-lt"/>
              <a:buAutoNum type="romanLcPeriod"/>
            </a:pPr>
            <a:r>
              <a:rPr lang="en-US" sz="2100" dirty="0">
                <a:solidFill>
                  <a:schemeClr val="bg1"/>
                </a:solidFill>
                <a:latin typeface="Arial Narrow" panose="020B0606020202030204" pitchFamily="34" charset="0"/>
              </a:rPr>
              <a:t>We do sustainability projects such as greenhouse, compost</a:t>
            </a:r>
          </a:p>
          <a:p>
            <a:pPr marL="514350" indent="-514350" algn="l">
              <a:buFont typeface="+mj-lt"/>
              <a:buAutoNum type="romanLcPeriod"/>
            </a:pPr>
            <a:r>
              <a:rPr lang="en-US" sz="2100" dirty="0">
                <a:solidFill>
                  <a:schemeClr val="bg1"/>
                </a:solidFill>
                <a:latin typeface="Arial Narrow" panose="020B0606020202030204" pitchFamily="34" charset="0"/>
              </a:rPr>
              <a:t>We do campus clean ups</a:t>
            </a:r>
          </a:p>
          <a:p>
            <a:pPr marL="514350" indent="-514350" algn="l">
              <a:buFont typeface="+mj-lt"/>
              <a:buAutoNum type="romanLcPeriod"/>
            </a:pPr>
            <a:r>
              <a:rPr lang="en-US" sz="2100" dirty="0">
                <a:solidFill>
                  <a:schemeClr val="bg1"/>
                </a:solidFill>
                <a:latin typeface="Arial Narrow" panose="020B0606020202030204" pitchFamily="34" charset="0"/>
              </a:rPr>
              <a:t>Celebrating UN days</a:t>
            </a:r>
          </a:p>
          <a:p>
            <a:pPr marL="514350" indent="-514350" algn="l">
              <a:buFont typeface="+mj-lt"/>
              <a:buAutoNum type="romanLcPeriod"/>
            </a:pPr>
            <a:r>
              <a:rPr lang="en-US" sz="2100" dirty="0">
                <a:solidFill>
                  <a:schemeClr val="bg1"/>
                </a:solidFill>
                <a:latin typeface="Arial Narrow" panose="020B0606020202030204" pitchFamily="34" charset="0"/>
              </a:rPr>
              <a:t>Participate in Open Days</a:t>
            </a:r>
          </a:p>
          <a:p>
            <a:pPr marL="514350" indent="-514350" algn="l">
              <a:buFont typeface="+mj-lt"/>
              <a:buAutoNum type="romanLcPeriod"/>
            </a:pPr>
            <a:r>
              <a:rPr lang="en-US" sz="2100" dirty="0">
                <a:solidFill>
                  <a:schemeClr val="bg1"/>
                </a:solidFill>
                <a:latin typeface="Arial Narrow" panose="020B0606020202030204" pitchFamily="34" charset="0"/>
              </a:rPr>
              <a:t>Writing articles</a:t>
            </a:r>
          </a:p>
          <a:p>
            <a:pPr marL="514350" indent="-514350" algn="l">
              <a:buFont typeface="+mj-lt"/>
              <a:buAutoNum type="romanLcPeriod"/>
            </a:pPr>
            <a:r>
              <a:rPr lang="en-US" sz="2100" dirty="0">
                <a:solidFill>
                  <a:schemeClr val="bg1"/>
                </a:solidFill>
                <a:latin typeface="Arial Narrow" panose="020B0606020202030204" pitchFamily="34" charset="0"/>
              </a:rPr>
              <a:t>I-Recycle Hub in liaison with Pacific Recyclers Fiji</a:t>
            </a:r>
            <a:endParaRPr lang="en-FJ" sz="21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508860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C13B3-6A04-FD1D-863F-3B81E19BBDA1}"/>
              </a:ext>
            </a:extLst>
          </p:cNvPr>
          <p:cNvSpPr>
            <a:spLocks noGrp="1"/>
          </p:cNvSpPr>
          <p:nvPr>
            <p:ph type="title"/>
          </p:nvPr>
        </p:nvSpPr>
        <p:spPr>
          <a:xfrm>
            <a:off x="2286000" y="381000"/>
            <a:ext cx="5486400" cy="1235075"/>
          </a:xfrm>
        </p:spPr>
        <p:txBody>
          <a:bodyPr>
            <a:normAutofit fontScale="90000"/>
          </a:bodyPr>
          <a:lstStyle/>
          <a:p>
            <a:r>
              <a:rPr lang="en-US" b="1" dirty="0">
                <a:solidFill>
                  <a:schemeClr val="bg1"/>
                </a:solidFill>
              </a:rPr>
              <a:t>University Academic &amp; Student Regulation </a:t>
            </a:r>
            <a:endParaRPr lang="en-FJ" b="1" dirty="0">
              <a:solidFill>
                <a:schemeClr val="bg1"/>
              </a:solidFill>
            </a:endParaRPr>
          </a:p>
        </p:txBody>
      </p:sp>
      <p:sp>
        <p:nvSpPr>
          <p:cNvPr id="3" name="Content Placeholder 2">
            <a:extLst>
              <a:ext uri="{FF2B5EF4-FFF2-40B4-BE49-F238E27FC236}">
                <a16:creationId xmlns:a16="http://schemas.microsoft.com/office/drawing/2014/main" id="{F5997D85-7A9D-CA9A-06BF-789F79D760C3}"/>
              </a:ext>
            </a:extLst>
          </p:cNvPr>
          <p:cNvSpPr>
            <a:spLocks noGrp="1"/>
          </p:cNvSpPr>
          <p:nvPr>
            <p:ph idx="1"/>
          </p:nvPr>
        </p:nvSpPr>
        <p:spPr/>
        <p:txBody>
          <a:bodyPr/>
          <a:lstStyle/>
          <a:p>
            <a:r>
              <a:rPr lang="en-US" dirty="0">
                <a:solidFill>
                  <a:schemeClr val="bg1"/>
                </a:solidFill>
              </a:rPr>
              <a:t>Commonly known as UASR</a:t>
            </a:r>
          </a:p>
          <a:p>
            <a:r>
              <a:rPr lang="en-US" dirty="0">
                <a:solidFill>
                  <a:schemeClr val="bg1"/>
                </a:solidFill>
              </a:rPr>
              <a:t>UASR intends to advance the objectives of the University as stated in the University’s enacting laws and to regulate and protect students’ learning interests.</a:t>
            </a:r>
          </a:p>
          <a:p>
            <a:r>
              <a:rPr lang="en-AU" dirty="0">
                <a:solidFill>
                  <a:schemeClr val="bg1"/>
                </a:solidFill>
              </a:rPr>
              <a:t>You can access a copy of the UASR from the following link:</a:t>
            </a:r>
            <a:endParaRPr lang="en-US" dirty="0">
              <a:solidFill>
                <a:schemeClr val="bg1"/>
              </a:solidFill>
            </a:endParaRPr>
          </a:p>
          <a:p>
            <a:pPr marL="0" indent="0">
              <a:buNone/>
            </a:pPr>
            <a:r>
              <a:rPr lang="en-US" sz="1800" dirty="0">
                <a:solidFill>
                  <a:schemeClr val="bg1"/>
                </a:solidFill>
                <a:hlinkClick r:id="rId2"/>
              </a:rPr>
              <a:t>https://www.fnu.ac.fj/wp-content/uploads/2023/03/UASR.pdf</a:t>
            </a:r>
            <a:r>
              <a:rPr lang="en-US" sz="1800" dirty="0">
                <a:solidFill>
                  <a:schemeClr val="bg1"/>
                </a:solidFill>
              </a:rPr>
              <a:t> </a:t>
            </a:r>
          </a:p>
          <a:p>
            <a:pPr marL="0" indent="0">
              <a:buNone/>
            </a:pPr>
            <a:endParaRPr lang="en-FJ" dirty="0">
              <a:solidFill>
                <a:schemeClr val="bg1"/>
              </a:solidFill>
            </a:endParaRPr>
          </a:p>
        </p:txBody>
      </p:sp>
    </p:spTree>
    <p:extLst>
      <p:ext uri="{BB962C8B-B14F-4D97-AF65-F5344CB8AC3E}">
        <p14:creationId xmlns:p14="http://schemas.microsoft.com/office/powerpoint/2010/main" val="1238653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0FA71-FC9A-CA44-6CB6-923BFCFB5775}"/>
              </a:ext>
            </a:extLst>
          </p:cNvPr>
          <p:cNvSpPr>
            <a:spLocks noGrp="1"/>
          </p:cNvSpPr>
          <p:nvPr>
            <p:ph type="ctrTitle"/>
          </p:nvPr>
        </p:nvSpPr>
        <p:spPr>
          <a:xfrm>
            <a:off x="1905000" y="762000"/>
            <a:ext cx="6248400" cy="838199"/>
          </a:xfrm>
        </p:spPr>
        <p:txBody>
          <a:bodyPr>
            <a:normAutofit fontScale="90000"/>
          </a:bodyPr>
          <a:lstStyle/>
          <a:p>
            <a:r>
              <a:rPr lang="en-US" sz="4800" b="1" dirty="0">
                <a:solidFill>
                  <a:schemeClr val="bg1"/>
                </a:solidFill>
              </a:rPr>
              <a:t>SUSTAINABILTY PROGRAM</a:t>
            </a:r>
            <a:endParaRPr lang="en-FJ" sz="4800" b="1" dirty="0">
              <a:solidFill>
                <a:schemeClr val="bg1"/>
              </a:solidFill>
            </a:endParaRPr>
          </a:p>
        </p:txBody>
      </p:sp>
      <p:sp>
        <p:nvSpPr>
          <p:cNvPr id="3" name="Subtitle 2">
            <a:extLst>
              <a:ext uri="{FF2B5EF4-FFF2-40B4-BE49-F238E27FC236}">
                <a16:creationId xmlns:a16="http://schemas.microsoft.com/office/drawing/2014/main" id="{75E9BCD9-5ED6-7D2C-A03D-5E803FB59C22}"/>
              </a:ext>
            </a:extLst>
          </p:cNvPr>
          <p:cNvSpPr>
            <a:spLocks noGrp="1"/>
          </p:cNvSpPr>
          <p:nvPr>
            <p:ph type="subTitle" idx="1"/>
          </p:nvPr>
        </p:nvSpPr>
        <p:spPr>
          <a:xfrm>
            <a:off x="990600" y="1905000"/>
            <a:ext cx="7010400" cy="3352800"/>
          </a:xfrm>
        </p:spPr>
        <p:txBody>
          <a:bodyPr/>
          <a:lstStyle/>
          <a:p>
            <a:pPr algn="l"/>
            <a:r>
              <a:rPr lang="en-US" sz="2800" b="1" dirty="0">
                <a:solidFill>
                  <a:schemeClr val="bg1"/>
                </a:solidFill>
                <a:latin typeface="Arial Narrow" panose="020B0606020202030204" pitchFamily="34" charset="0"/>
              </a:rPr>
              <a:t>How to join?</a:t>
            </a:r>
          </a:p>
          <a:p>
            <a:pPr algn="l"/>
            <a:endParaRPr lang="en-US" b="1" dirty="0">
              <a:solidFill>
                <a:schemeClr val="bg1"/>
              </a:solidFill>
              <a:latin typeface="Arial Narrow" panose="020B0606020202030204" pitchFamily="34" charset="0"/>
            </a:endParaRPr>
          </a:p>
          <a:p>
            <a:pPr marL="342900" indent="-342900" algn="l">
              <a:buFont typeface="Arial" panose="020B0604020202020204" pitchFamily="34" charset="0"/>
              <a:buChar char="•"/>
            </a:pPr>
            <a:r>
              <a:rPr lang="en-US" sz="2800" dirty="0">
                <a:solidFill>
                  <a:schemeClr val="bg1"/>
                </a:solidFill>
                <a:latin typeface="Arial Narrow" panose="020B0606020202030204" pitchFamily="34" charset="0"/>
              </a:rPr>
              <a:t>Please feel free to contact Ms. Maraia Naqura, Acting Student Support Coordinator, Department of Student Support Services</a:t>
            </a:r>
          </a:p>
          <a:p>
            <a:pPr marL="342900" indent="-342900" algn="l">
              <a:buFont typeface="Arial" panose="020B0604020202020204" pitchFamily="34" charset="0"/>
              <a:buChar char="•"/>
            </a:pPr>
            <a:r>
              <a:rPr lang="en-US" sz="2800" dirty="0">
                <a:solidFill>
                  <a:schemeClr val="bg1"/>
                </a:solidFill>
                <a:latin typeface="Arial Narrow" panose="020B0606020202030204" pitchFamily="34" charset="0"/>
                <a:hlinkClick r:id="rId2"/>
              </a:rPr>
              <a:t>maraia.naqura@fnu.ac.fj</a:t>
            </a:r>
            <a:r>
              <a:rPr lang="en-US" sz="2800" dirty="0">
                <a:solidFill>
                  <a:schemeClr val="bg1"/>
                </a:solidFill>
                <a:latin typeface="Arial Narrow" panose="020B0606020202030204" pitchFamily="34" charset="0"/>
              </a:rPr>
              <a:t>  </a:t>
            </a:r>
          </a:p>
          <a:p>
            <a:pPr marL="342900" indent="-342900" algn="l">
              <a:buFont typeface="Arial" panose="020B0604020202020204" pitchFamily="34" charset="0"/>
              <a:buChar char="•"/>
            </a:pPr>
            <a:r>
              <a:rPr lang="en-US" sz="2800" dirty="0">
                <a:solidFill>
                  <a:schemeClr val="bg1"/>
                </a:solidFill>
                <a:latin typeface="Arial Narrow" panose="020B0606020202030204" pitchFamily="34" charset="0"/>
              </a:rPr>
              <a:t>Phone Contact: 3394000 ext. 2405</a:t>
            </a:r>
            <a:endParaRPr lang="en-FJ" sz="28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897501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3D99-EE60-71AA-8F17-8C98577B78A0}"/>
              </a:ext>
            </a:extLst>
          </p:cNvPr>
          <p:cNvSpPr>
            <a:spLocks noGrp="1"/>
          </p:cNvSpPr>
          <p:nvPr>
            <p:ph type="title"/>
          </p:nvPr>
        </p:nvSpPr>
        <p:spPr/>
        <p:txBody>
          <a:bodyPr/>
          <a:lstStyle/>
          <a:p>
            <a:pPr algn="ctr"/>
            <a:r>
              <a:rPr lang="en-US" dirty="0"/>
              <a:t>          </a:t>
            </a:r>
            <a:r>
              <a:rPr lang="en-US" sz="4400" b="1" u="sng"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Sports &amp; Wellness </a:t>
            </a:r>
            <a:br>
              <a:rPr lang="en-FJ" sz="4400" dirty="0">
                <a:effectLst/>
                <a:latin typeface="Calibri" panose="020F0502020204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F4FC1A9B-AF0E-1869-D60C-A7C5814223DE}"/>
              </a:ext>
            </a:extLst>
          </p:cNvPr>
          <p:cNvSpPr>
            <a:spLocks noGrp="1"/>
          </p:cNvSpPr>
          <p:nvPr>
            <p:ph idx="1"/>
          </p:nvPr>
        </p:nvSpPr>
        <p:spPr/>
        <p:txBody>
          <a:bodyPr/>
          <a:lstStyle/>
          <a:p>
            <a:pPr marL="342900" lvl="0" indent="-342900">
              <a:lnSpc>
                <a:spcPct val="107000"/>
              </a:lnSpc>
              <a:buFont typeface="Symbol" panose="05050102010706020507" pitchFamily="18" charset="2"/>
              <a:buChar char=""/>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Inter Campus Games include rugby, soccer, netball, volleyball, basketball and badminton </a:t>
            </a:r>
            <a:endParaRPr lang="en-FJ"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Fiji University Sports Association (FUSA) games </a:t>
            </a:r>
            <a:endParaRPr lang="en-FJ"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Disability Games </a:t>
            </a:r>
            <a:endParaRPr lang="en-FJ"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Oceania Sport Education Programme (OSEP) </a:t>
            </a:r>
            <a:endParaRPr lang="en-FJ"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Coaching Clinic </a:t>
            </a:r>
            <a:endParaRPr lang="en-FJ"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pPr marL="0" indent="0">
              <a:buNone/>
            </a:pPr>
            <a:endParaRPr lang="en-FJ" dirty="0"/>
          </a:p>
        </p:txBody>
      </p:sp>
    </p:spTree>
    <p:extLst>
      <p:ext uri="{BB962C8B-B14F-4D97-AF65-F5344CB8AC3E}">
        <p14:creationId xmlns:p14="http://schemas.microsoft.com/office/powerpoint/2010/main" val="11057838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854075"/>
          </a:xfrm>
        </p:spPr>
        <p:txBody>
          <a:bodyPr>
            <a:normAutofit fontScale="90000"/>
          </a:bodyPr>
          <a:lstStyle/>
          <a:p>
            <a:br>
              <a:rPr lang="en-AU" b="1" dirty="0">
                <a:solidFill>
                  <a:schemeClr val="bg1"/>
                </a:solidFill>
              </a:rPr>
            </a:br>
            <a:r>
              <a:rPr lang="en-AU" b="1" dirty="0">
                <a:solidFill>
                  <a:schemeClr val="bg1"/>
                </a:solidFill>
              </a:rPr>
              <a:t>                    </a:t>
            </a:r>
            <a:r>
              <a:rPr lang="en-AU" sz="3200" b="1" dirty="0">
                <a:solidFill>
                  <a:schemeClr val="bg1"/>
                </a:solidFill>
                <a:latin typeface="+mn-lt"/>
              </a:rPr>
              <a:t>DISABILITY SERVICES</a:t>
            </a:r>
            <a:endParaRPr lang="en-AU" sz="3200" dirty="0">
              <a:latin typeface="+mn-lt"/>
            </a:endParaRPr>
          </a:p>
        </p:txBody>
      </p:sp>
      <p:sp>
        <p:nvSpPr>
          <p:cNvPr id="3" name="Content Placeholder 2"/>
          <p:cNvSpPr>
            <a:spLocks noGrp="1"/>
          </p:cNvSpPr>
          <p:nvPr>
            <p:ph idx="1"/>
          </p:nvPr>
        </p:nvSpPr>
        <p:spPr>
          <a:xfrm>
            <a:off x="628650" y="1524000"/>
            <a:ext cx="7886700" cy="4652963"/>
          </a:xfrm>
        </p:spPr>
        <p:txBody>
          <a:bodyPr>
            <a:normAutofit fontScale="92500" lnSpcReduction="10000"/>
          </a:bodyPr>
          <a:lstStyle/>
          <a:p>
            <a:pPr marL="0" indent="0">
              <a:buNone/>
            </a:pPr>
            <a:r>
              <a:rPr lang="en-US" sz="2400" dirty="0">
                <a:solidFill>
                  <a:schemeClr val="bg1"/>
                </a:solidFill>
                <a:latin typeface="Arial Narrow" panose="020B0606020202030204" pitchFamily="34" charset="0"/>
              </a:rPr>
              <a:t>The Disability Unit endeavors to serve as a resource </a:t>
            </a:r>
            <a:r>
              <a:rPr lang="en-US" sz="2400" dirty="0" err="1">
                <a:solidFill>
                  <a:schemeClr val="bg1"/>
                </a:solidFill>
                <a:latin typeface="Arial Narrow" panose="020B0606020202030204" pitchFamily="34" charset="0"/>
              </a:rPr>
              <a:t>centre</a:t>
            </a:r>
            <a:r>
              <a:rPr lang="en-US" sz="2400" dirty="0">
                <a:solidFill>
                  <a:schemeClr val="bg1"/>
                </a:solidFill>
                <a:latin typeface="Arial Narrow" panose="020B0606020202030204" pitchFamily="34" charset="0"/>
              </a:rPr>
              <a:t> which advocates equal access to learning and working for students with special needs. This involves setting up a user-friendly environment with specially designed facilities to improve accessibility to those with special needs. Some Services provided under the Disability Unit are: </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Pre-enrollment guidance and support with enrolment</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Provision for note-taking services, Reader Academic practical assistants and sign interpreters </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Moving of lecture and/or tutorial locations when dealing with accessibility issues</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Provision of assistive technology  </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Liaising with academic staff in relation to reasonable adjustments</a:t>
            </a:r>
            <a:endParaRPr lang="en-AU" sz="2400" dirty="0">
              <a:solidFill>
                <a:schemeClr val="bg1"/>
              </a:solidFill>
              <a:latin typeface="Arial Narrow" panose="020B0606020202030204" pitchFamily="34" charset="0"/>
            </a:endParaRPr>
          </a:p>
          <a:p>
            <a:pPr lvl="0"/>
            <a:r>
              <a:rPr lang="en-US" sz="2400" dirty="0">
                <a:solidFill>
                  <a:schemeClr val="bg1"/>
                </a:solidFill>
                <a:latin typeface="Arial Narrow" panose="020B0606020202030204" pitchFamily="34" charset="0"/>
              </a:rPr>
              <a:t>Consultation to students with disability in order to identify reasonable adjustments suitable to their requirements.</a:t>
            </a:r>
            <a:endParaRPr lang="en-AU" sz="2400" dirty="0">
              <a:solidFill>
                <a:schemeClr val="bg1"/>
              </a:solidFill>
              <a:latin typeface="Arial Narrow" panose="020B0606020202030204" pitchFamily="34" charset="0"/>
            </a:endParaRPr>
          </a:p>
          <a:p>
            <a:endParaRPr lang="en-AU" dirty="0"/>
          </a:p>
        </p:txBody>
      </p:sp>
    </p:spTree>
    <p:extLst>
      <p:ext uri="{BB962C8B-B14F-4D97-AF65-F5344CB8AC3E}">
        <p14:creationId xmlns:p14="http://schemas.microsoft.com/office/powerpoint/2010/main" val="283504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36B77-AFDF-EED5-7ADC-4F77DD6B7B99}"/>
              </a:ext>
            </a:extLst>
          </p:cNvPr>
          <p:cNvSpPr>
            <a:spLocks noGrp="1"/>
          </p:cNvSpPr>
          <p:nvPr>
            <p:ph type="title"/>
          </p:nvPr>
        </p:nvSpPr>
        <p:spPr/>
        <p:txBody>
          <a:bodyPr/>
          <a:lstStyle/>
          <a:p>
            <a:pPr algn="ctr"/>
            <a:r>
              <a:rPr lang="en-US" sz="4400" b="1" u="sng"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Counselling Services</a:t>
            </a:r>
            <a:br>
              <a:rPr lang="en-US" sz="4400" b="1" u="sng" dirty="0">
                <a:effectLst/>
                <a:latin typeface="Arial Narrow" panose="020B0606020202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2D0705B7-57FB-2456-3934-CF20D0C8BD48}"/>
              </a:ext>
            </a:extLst>
          </p:cNvPr>
          <p:cNvSpPr>
            <a:spLocks noGrp="1"/>
          </p:cNvSpPr>
          <p:nvPr>
            <p:ph idx="1"/>
          </p:nvPr>
        </p:nvSpPr>
        <p:spPr/>
        <p:txBody>
          <a:bodyPr/>
          <a:lstStyle/>
          <a:p>
            <a:pPr marR="1149985" algn="just">
              <a:lnSpc>
                <a:spcPct val="107000"/>
              </a:lnSpc>
              <a:spcAft>
                <a:spcPts val="800"/>
              </a:spcAft>
              <a:buFont typeface="Wingdings" panose="05000000000000000000" pitchFamily="2" charset="2"/>
              <a:buChar char="Ø"/>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FNU counselling services are </a:t>
            </a:r>
            <a:r>
              <a:rPr lang="en-US" sz="2800" b="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free of charge for all FNU students and staff</a:t>
            </a: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en-US" sz="2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Phone counselling has been fully implemented apart from face-to-face counselling</a:t>
            </a:r>
          </a:p>
          <a:p>
            <a:pPr>
              <a:buFont typeface="Wingdings" panose="05000000000000000000" pitchFamily="2" charset="2"/>
              <a:buChar char="Ø"/>
            </a:pPr>
            <a:r>
              <a:rPr lang="en-US" sz="2800"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Fortnightly Outreach Programs </a:t>
            </a:r>
          </a:p>
          <a:p>
            <a:pPr>
              <a:buFont typeface="Wingdings" panose="05000000000000000000" pitchFamily="2" charset="2"/>
              <a:buChar char="Ø"/>
            </a:pP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Face to Face and phone counselling</a:t>
            </a:r>
            <a:endParaRPr lang="en-FJ"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FJ" dirty="0"/>
          </a:p>
        </p:txBody>
      </p:sp>
    </p:spTree>
    <p:extLst>
      <p:ext uri="{BB962C8B-B14F-4D97-AF65-F5344CB8AC3E}">
        <p14:creationId xmlns:p14="http://schemas.microsoft.com/office/powerpoint/2010/main" val="3971574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7DA5E-5F8C-5663-559C-5B66C924338C}"/>
              </a:ext>
            </a:extLst>
          </p:cNvPr>
          <p:cNvSpPr>
            <a:spLocks noGrp="1"/>
          </p:cNvSpPr>
          <p:nvPr>
            <p:ph type="title"/>
          </p:nvPr>
        </p:nvSpPr>
        <p:spPr/>
        <p:txBody>
          <a:bodyPr/>
          <a:lstStyle/>
          <a:p>
            <a:pPr algn="ctr"/>
            <a:r>
              <a:rPr lang="en-US" sz="4400" b="1" u="sng"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Counselling Services </a:t>
            </a:r>
            <a:br>
              <a:rPr lang="en-US" sz="4400" b="1" u="sng" dirty="0">
                <a:effectLst/>
                <a:latin typeface="Arial Narrow" panose="020B0606020202030204" pitchFamily="34" charset="0"/>
                <a:ea typeface="Calibri" panose="020F0502020204030204" pitchFamily="34" charset="0"/>
                <a:cs typeface="Times New Roman" panose="02020603050405020304" pitchFamily="18" charset="0"/>
              </a:rPr>
            </a:br>
            <a:endParaRPr lang="en-FJ" dirty="0"/>
          </a:p>
        </p:txBody>
      </p:sp>
      <p:pic>
        <p:nvPicPr>
          <p:cNvPr id="5" name="Content Placeholder 4">
            <a:extLst>
              <a:ext uri="{FF2B5EF4-FFF2-40B4-BE49-F238E27FC236}">
                <a16:creationId xmlns:a16="http://schemas.microsoft.com/office/drawing/2014/main" id="{E538ACD1-F0D3-39F9-FCA3-7E6473FE539F}"/>
              </a:ext>
            </a:extLst>
          </p:cNvPr>
          <p:cNvPicPr>
            <a:picLocks noGrp="1" noChangeAspect="1"/>
          </p:cNvPicPr>
          <p:nvPr>
            <p:ph idx="1"/>
          </p:nvPr>
        </p:nvPicPr>
        <p:blipFill>
          <a:blip r:embed="rId2"/>
          <a:stretch>
            <a:fillRect/>
          </a:stretch>
        </p:blipFill>
        <p:spPr>
          <a:xfrm>
            <a:off x="381000" y="1066800"/>
            <a:ext cx="8534400" cy="5110163"/>
          </a:xfrm>
        </p:spPr>
      </p:pic>
    </p:spTree>
    <p:extLst>
      <p:ext uri="{BB962C8B-B14F-4D97-AF65-F5344CB8AC3E}">
        <p14:creationId xmlns:p14="http://schemas.microsoft.com/office/powerpoint/2010/main" val="1437627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1A7C-2614-AA11-A784-BB4A098A9AA8}"/>
              </a:ext>
            </a:extLst>
          </p:cNvPr>
          <p:cNvSpPr>
            <a:spLocks noGrp="1"/>
          </p:cNvSpPr>
          <p:nvPr>
            <p:ph type="title"/>
          </p:nvPr>
        </p:nvSpPr>
        <p:spPr/>
        <p:txBody>
          <a:bodyPr/>
          <a:lstStyle/>
          <a:p>
            <a:pPr algn="ctr"/>
            <a:r>
              <a:rPr lang="en-US" b="1" dirty="0">
                <a:solidFill>
                  <a:schemeClr val="bg1"/>
                </a:solidFill>
                <a:latin typeface="Arial Narrow" panose="020B0606020202030204" pitchFamily="34" charset="0"/>
              </a:rPr>
              <a:t>Uni – Clinic </a:t>
            </a:r>
            <a:endParaRPr lang="en-FJ" dirty="0">
              <a:solidFill>
                <a:schemeClr val="bg1"/>
              </a:solidFill>
            </a:endParaRPr>
          </a:p>
        </p:txBody>
      </p:sp>
      <p:sp>
        <p:nvSpPr>
          <p:cNvPr id="3" name="Content Placeholder 2">
            <a:extLst>
              <a:ext uri="{FF2B5EF4-FFF2-40B4-BE49-F238E27FC236}">
                <a16:creationId xmlns:a16="http://schemas.microsoft.com/office/drawing/2014/main" id="{5DEA8CD1-E388-B4B9-457A-94E7D4D430DC}"/>
              </a:ext>
            </a:extLst>
          </p:cNvPr>
          <p:cNvSpPr>
            <a:spLocks noGrp="1"/>
          </p:cNvSpPr>
          <p:nvPr>
            <p:ph idx="1"/>
          </p:nvPr>
        </p:nvSpPr>
        <p:spPr/>
        <p:txBody>
          <a:bodyPr>
            <a:normAutofit fontScale="92500" lnSpcReduction="10000"/>
          </a:bodyPr>
          <a:lstStyle/>
          <a:p>
            <a:pPr marL="0" indent="0">
              <a:lnSpc>
                <a:spcPct val="107000"/>
              </a:lnSpc>
              <a:spcAft>
                <a:spcPts val="800"/>
              </a:spcAft>
              <a:buNone/>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The Uni-Clinic is located at 2 locations: </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Nasinu Uni-clinic 	   -located in the FNU Nasinu Campus</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buNone/>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Natabua Uni-clinic   -located in the Natabua, Lautoka Campus</a:t>
            </a:r>
          </a:p>
          <a:p>
            <a:pPr marL="914400" lvl="2" indent="0">
              <a:buNone/>
            </a:pPr>
            <a:endParaRPr lang="en-US" sz="2400" dirty="0">
              <a:solidFill>
                <a:schemeClr val="bg1"/>
              </a:solidFill>
              <a:latin typeface="Arial Narrow" panose="020B0606020202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400" b="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Services Provided are: </a:t>
            </a:r>
            <a:endParaRPr lang="en-FJ"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400" b="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Free Medical Consultation</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Dressings for Minor Wounds and Soft Tissue Injuries</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Sexual Health </a:t>
            </a:r>
            <a:r>
              <a:rPr lang="en-US" sz="2400"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Councelling</a:t>
            </a: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and STI Testing</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Confidential Sexual Health Counselling</a:t>
            </a:r>
            <a:endParaRPr lang="en-FJ"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FJ" dirty="0"/>
          </a:p>
        </p:txBody>
      </p:sp>
    </p:spTree>
    <p:extLst>
      <p:ext uri="{BB962C8B-B14F-4D97-AF65-F5344CB8AC3E}">
        <p14:creationId xmlns:p14="http://schemas.microsoft.com/office/powerpoint/2010/main" val="1873970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7028C-A382-6C98-39B8-CDF82C40CCDE}"/>
              </a:ext>
            </a:extLst>
          </p:cNvPr>
          <p:cNvSpPr>
            <a:spLocks noGrp="1"/>
          </p:cNvSpPr>
          <p:nvPr>
            <p:ph type="title"/>
          </p:nvPr>
        </p:nvSpPr>
        <p:spPr/>
        <p:txBody>
          <a:bodyPr/>
          <a:lstStyle/>
          <a:p>
            <a:pPr algn="ctr"/>
            <a:r>
              <a:rPr lang="en-US" sz="4400" b="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Bursary Scholarship </a:t>
            </a:r>
            <a:br>
              <a:rPr lang="en-US" sz="4400" b="1" dirty="0">
                <a:effectLst/>
                <a:latin typeface="Arial Narrow" panose="020B0606020202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8719496E-FDB7-456C-DBE5-E391A8C8C152}"/>
              </a:ext>
            </a:extLst>
          </p:cNvPr>
          <p:cNvSpPr>
            <a:spLocks noGrp="1"/>
          </p:cNvSpPr>
          <p:nvPr>
            <p:ph idx="1"/>
          </p:nvPr>
        </p:nvSpPr>
        <p:spPr>
          <a:xfrm>
            <a:off x="628650" y="1524000"/>
            <a:ext cx="7886700" cy="4652963"/>
          </a:xfrm>
        </p:spPr>
        <p:txBody>
          <a:bodyPr>
            <a:normAutofit lnSpcReduction="10000"/>
          </a:bodyPr>
          <a:lstStyle/>
          <a:p>
            <a:pPr marL="0" indent="0">
              <a:buNone/>
            </a:pPr>
            <a:endParaRPr lang="en-FJ" sz="2800" b="0" i="0" u="none" strike="noStrike" baseline="0" dirty="0">
              <a:latin typeface="Arial Narrow" panose="020B0606020202030204" pitchFamily="34" charset="0"/>
            </a:endParaRPr>
          </a:p>
          <a:p>
            <a:r>
              <a:rPr lang="en-US" sz="2600" i="0" u="none" strike="noStrike" baseline="0" dirty="0">
                <a:solidFill>
                  <a:schemeClr val="bg1"/>
                </a:solidFill>
                <a:latin typeface="Arial Narrow" panose="020B0606020202030204" pitchFamily="34" charset="0"/>
              </a:rPr>
              <a:t>The Fiji National University Student Bursary Scheme provides financial assistance to full-time local private students who have enrolled in any undergraduate. Bachelor’s Degree Programme or Postgraduate Studies Programme.</a:t>
            </a:r>
          </a:p>
          <a:p>
            <a:r>
              <a:rPr lang="en-US" sz="26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40 scholarships per year</a:t>
            </a:r>
          </a:p>
          <a:p>
            <a:pPr>
              <a:buFont typeface="Arial" panose="020B0604020202020204" pitchFamily="34" charset="0"/>
              <a:buChar char="•"/>
            </a:pPr>
            <a:r>
              <a:rPr lang="en-US" sz="2600"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$2000 Scholarship per year</a:t>
            </a:r>
            <a:endParaRPr lang="en-FJ" sz="2600" i="0" u="none" strike="noStrike" baseline="0" dirty="0">
              <a:solidFill>
                <a:schemeClr val="bg1"/>
              </a:solidFill>
              <a:latin typeface="Arial Narrow" panose="020B0606020202030204" pitchFamily="34" charset="0"/>
            </a:endParaRPr>
          </a:p>
          <a:p>
            <a:pPr algn="just"/>
            <a:r>
              <a:rPr lang="en-US" sz="2600" i="0" u="none" strike="noStrike" baseline="0" dirty="0">
                <a:solidFill>
                  <a:schemeClr val="bg1"/>
                </a:solidFill>
                <a:latin typeface="Arial Narrow" panose="020B0606020202030204" pitchFamily="34" charset="0"/>
              </a:rPr>
              <a:t> Must have obtained a high school passing mark (Year 13) and have a minimum of 60% pass in each subject with the aligned to the respective discipline. </a:t>
            </a:r>
            <a:endParaRPr lang="en-FJ" sz="2600" i="0" u="none" strike="noStrike" baseline="0" dirty="0">
              <a:solidFill>
                <a:schemeClr val="bg1"/>
              </a:solidFill>
              <a:latin typeface="Arial Narrow" panose="020B0606020202030204" pitchFamily="34" charset="0"/>
            </a:endParaRPr>
          </a:p>
          <a:p>
            <a:pPr algn="just"/>
            <a:r>
              <a:rPr lang="en-US" sz="2600" i="0" u="none" strike="noStrike" baseline="0" dirty="0">
                <a:solidFill>
                  <a:schemeClr val="bg1"/>
                </a:solidFill>
                <a:latin typeface="Arial Narrow" panose="020B0606020202030204" pitchFamily="34" charset="0"/>
              </a:rPr>
              <a:t> Combined household salary of less than $30,000 </a:t>
            </a:r>
            <a:endParaRPr lang="en-US" sz="26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a:p>
            <a:endParaRPr lang="en-FJ" dirty="0"/>
          </a:p>
        </p:txBody>
      </p:sp>
    </p:spTree>
    <p:extLst>
      <p:ext uri="{BB962C8B-B14F-4D97-AF65-F5344CB8AC3E}">
        <p14:creationId xmlns:p14="http://schemas.microsoft.com/office/powerpoint/2010/main" val="40670102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E9B62-F9A1-B18B-E051-896FC7739DF0}"/>
              </a:ext>
            </a:extLst>
          </p:cNvPr>
          <p:cNvSpPr>
            <a:spLocks noGrp="1"/>
          </p:cNvSpPr>
          <p:nvPr>
            <p:ph type="title"/>
          </p:nvPr>
        </p:nvSpPr>
        <p:spPr/>
        <p:txBody>
          <a:bodyPr/>
          <a:lstStyle/>
          <a:p>
            <a:pPr algn="ctr"/>
            <a:r>
              <a:rPr lang="en-US" sz="4400" b="1" dirty="0">
                <a:solidFill>
                  <a:schemeClr val="bg1"/>
                </a:solidFill>
                <a:latin typeface="Arial Narrow" panose="020B0606020202030204" pitchFamily="34" charset="0"/>
                <a:cs typeface="Times New Roman" panose="02020603050405020304" pitchFamily="18" charset="0"/>
              </a:rPr>
              <a:t>Student Financial Aid  </a:t>
            </a:r>
            <a:br>
              <a:rPr lang="en-US" sz="4400" b="1" dirty="0">
                <a:latin typeface="Arial Narrow" panose="020B0606020202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5088D865-781D-025D-110B-51B4E6114640}"/>
              </a:ext>
            </a:extLst>
          </p:cNvPr>
          <p:cNvSpPr>
            <a:spLocks noGrp="1"/>
          </p:cNvSpPr>
          <p:nvPr>
            <p:ph idx="1"/>
          </p:nvPr>
        </p:nvSpPr>
        <p:spPr/>
        <p:txBody>
          <a:bodyPr>
            <a:normAutofit/>
          </a:bodyPr>
          <a:lstStyle/>
          <a:p>
            <a:pPr marL="0" indent="0">
              <a:buNone/>
            </a:pPr>
            <a:endParaRPr lang="en-FJ" sz="2000" b="0" i="0" u="none" strike="noStrike" baseline="0" dirty="0">
              <a:latin typeface="RPFQF G+ Montserrat"/>
            </a:endParaRPr>
          </a:p>
          <a:p>
            <a:r>
              <a:rPr lang="en-US" sz="2400" i="0" u="none" strike="noStrike" baseline="0" dirty="0">
                <a:solidFill>
                  <a:schemeClr val="bg1"/>
                </a:solidFill>
                <a:latin typeface="Arial Narrow" panose="020B0606020202030204" pitchFamily="34" charset="0"/>
              </a:rPr>
              <a:t>Entry is open to all privately enrolled undergraduate students at FNU who have paid the mandatory enrolment fees and enrolled in </a:t>
            </a:r>
            <a:r>
              <a:rPr lang="en-US" sz="2400" i="0" u="none" strike="noStrike" baseline="0" dirty="0" err="1">
                <a:solidFill>
                  <a:schemeClr val="bg1"/>
                </a:solidFill>
                <a:latin typeface="Arial Narrow" panose="020B0606020202030204" pitchFamily="34" charset="0"/>
              </a:rPr>
              <a:t>programmes</a:t>
            </a:r>
            <a:r>
              <a:rPr lang="en-US" sz="2400" i="0" u="none" strike="noStrike" baseline="0" dirty="0">
                <a:solidFill>
                  <a:schemeClr val="bg1"/>
                </a:solidFill>
                <a:latin typeface="Arial Narrow" panose="020B0606020202030204" pitchFamily="34" charset="0"/>
              </a:rPr>
              <a:t> (Diploma &amp; Bachelors only) with a full load.</a:t>
            </a:r>
          </a:p>
          <a:p>
            <a:r>
              <a:rPr lang="en-US" sz="2400" dirty="0">
                <a:solidFill>
                  <a:schemeClr val="bg1"/>
                </a:solidFill>
                <a:latin typeface="Arial Narrow" panose="020B0606020202030204" pitchFamily="34" charset="0"/>
                <a:cs typeface="Times New Roman" panose="02020603050405020304" pitchFamily="18" charset="0"/>
              </a:rPr>
              <a:t>40 spaces per year</a:t>
            </a:r>
          </a:p>
          <a:p>
            <a:r>
              <a:rPr lang="en-US" sz="2400" dirty="0">
                <a:solidFill>
                  <a:schemeClr val="bg1"/>
                </a:solidFill>
                <a:latin typeface="Arial Narrow" panose="020B0606020202030204" pitchFamily="34" charset="0"/>
                <a:cs typeface="Times New Roman" panose="02020603050405020304" pitchFamily="18" charset="0"/>
              </a:rPr>
              <a:t> Work for 20 hours per week for $5 per hour </a:t>
            </a:r>
          </a:p>
          <a:p>
            <a:r>
              <a:rPr lang="en-US" sz="2400" i="0" u="none" strike="noStrike" baseline="0" dirty="0">
                <a:solidFill>
                  <a:schemeClr val="bg1"/>
                </a:solidFill>
                <a:latin typeface="Arial Narrow" panose="020B0606020202030204" pitchFamily="34" charset="0"/>
              </a:rPr>
              <a:t>The students will not receive any cash on hand instead the pay will compensate the fees owed to the University.</a:t>
            </a:r>
            <a:endParaRPr lang="en-US" sz="2400" dirty="0">
              <a:solidFill>
                <a:schemeClr val="bg1"/>
              </a:solidFill>
              <a:latin typeface="Arial Narrow" panose="020B0606020202030204" pitchFamily="34" charset="0"/>
              <a:cs typeface="Times New Roman" panose="02020603050405020304" pitchFamily="18" charset="0"/>
            </a:endParaRPr>
          </a:p>
          <a:p>
            <a:endParaRPr lang="en-FJ" dirty="0"/>
          </a:p>
        </p:txBody>
      </p:sp>
    </p:spTree>
    <p:extLst>
      <p:ext uri="{BB962C8B-B14F-4D97-AF65-F5344CB8AC3E}">
        <p14:creationId xmlns:p14="http://schemas.microsoft.com/office/powerpoint/2010/main" val="2251676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F9DD0-E9AC-3C4C-C3FB-875A45513278}"/>
              </a:ext>
            </a:extLst>
          </p:cNvPr>
          <p:cNvSpPr>
            <a:spLocks noGrp="1"/>
          </p:cNvSpPr>
          <p:nvPr>
            <p:ph type="title"/>
          </p:nvPr>
        </p:nvSpPr>
        <p:spPr/>
        <p:txBody>
          <a:bodyPr>
            <a:normAutofit/>
          </a:bodyPr>
          <a:lstStyle/>
          <a:p>
            <a:pPr algn="ctr"/>
            <a:r>
              <a:rPr lang="en-US" sz="3600" dirty="0">
                <a:solidFill>
                  <a:schemeClr val="bg1"/>
                </a:solidFill>
                <a:latin typeface="Arial Narrow" panose="020B0606020202030204" pitchFamily="34" charset="0"/>
              </a:rPr>
              <a:t>STUDENT RELATED POLICIES </a:t>
            </a:r>
            <a:endParaRPr lang="en-FJ" sz="3600" dirty="0">
              <a:solidFill>
                <a:schemeClr val="bg1"/>
              </a:solidFill>
              <a:latin typeface="Arial Narrow" panose="020B0606020202030204" pitchFamily="34" charset="0"/>
            </a:endParaRPr>
          </a:p>
        </p:txBody>
      </p:sp>
      <p:sp>
        <p:nvSpPr>
          <p:cNvPr id="3" name="Content Placeholder 2">
            <a:extLst>
              <a:ext uri="{FF2B5EF4-FFF2-40B4-BE49-F238E27FC236}">
                <a16:creationId xmlns:a16="http://schemas.microsoft.com/office/drawing/2014/main" id="{1ABFA68E-6F47-DDAE-9611-B500E957DFF2}"/>
              </a:ext>
            </a:extLst>
          </p:cNvPr>
          <p:cNvSpPr>
            <a:spLocks noGrp="1"/>
          </p:cNvSpPr>
          <p:nvPr>
            <p:ph idx="1"/>
          </p:nvPr>
        </p:nvSpPr>
        <p:spPr/>
        <p:txBody>
          <a:bodyPr>
            <a:normAutofit fontScale="85000" lnSpcReduction="10000"/>
          </a:bodyPr>
          <a:lstStyle/>
          <a:p>
            <a:pPr marL="0" indent="0">
              <a:buNone/>
            </a:pPr>
            <a:r>
              <a:rPr lang="en-US" sz="2800" dirty="0">
                <a:solidFill>
                  <a:schemeClr val="bg1"/>
                </a:solidFill>
              </a:rPr>
              <a:t>1.  Student Anti- Bullying Harassment Discrimination and </a:t>
            </a:r>
            <a:r>
              <a:rPr lang="en-US" sz="2800" dirty="0" err="1">
                <a:solidFill>
                  <a:schemeClr val="bg1"/>
                </a:solidFill>
              </a:rPr>
              <a:t>Victimisation</a:t>
            </a:r>
            <a:r>
              <a:rPr lang="en-US" sz="2800" dirty="0">
                <a:solidFill>
                  <a:schemeClr val="bg1"/>
                </a:solidFill>
              </a:rPr>
              <a:t> Policy </a:t>
            </a:r>
          </a:p>
          <a:p>
            <a:pPr>
              <a:buFont typeface="Wingdings" panose="05000000000000000000" pitchFamily="2" charset="2"/>
              <a:buChar char="Ø"/>
            </a:pPr>
            <a:r>
              <a:rPr lang="en-US" sz="2800" dirty="0">
                <a:solidFill>
                  <a:srgbClr val="00B0F0"/>
                </a:solidFill>
                <a:hlinkClick r:id="rId2">
                  <a:extLst>
                    <a:ext uri="{A12FA001-AC4F-418D-AE19-62706E023703}">
                      <ahyp:hlinkClr xmlns:ahyp="http://schemas.microsoft.com/office/drawing/2018/hyperlinkcolor" val="tx"/>
                    </a:ext>
                  </a:extLst>
                </a:hlinkClick>
              </a:rPr>
              <a:t>https://www.fnu.ac.fj/wp-content/uploads/2021/09/STUDENT-ANTI-BULLYING-1.pdf</a:t>
            </a:r>
            <a:r>
              <a:rPr lang="en-US" sz="2800" dirty="0">
                <a:solidFill>
                  <a:srgbClr val="00B0F0"/>
                </a:solidFill>
              </a:rPr>
              <a:t> </a:t>
            </a:r>
          </a:p>
          <a:p>
            <a:pPr marL="0" indent="0">
              <a:buNone/>
            </a:pPr>
            <a:r>
              <a:rPr lang="en-US" sz="2800" dirty="0">
                <a:solidFill>
                  <a:schemeClr val="bg1"/>
                </a:solidFill>
              </a:rPr>
              <a:t>2. FNU Child Protection Policy </a:t>
            </a:r>
          </a:p>
          <a:p>
            <a:pPr>
              <a:buFont typeface="Wingdings" panose="05000000000000000000" pitchFamily="2" charset="2"/>
              <a:buChar char="Ø"/>
            </a:pPr>
            <a:r>
              <a:rPr lang="en-US" sz="2800" dirty="0">
                <a:solidFill>
                  <a:srgbClr val="00B0F0"/>
                </a:solidFill>
                <a:hlinkClick r:id="rId3">
                  <a:extLst>
                    <a:ext uri="{A12FA001-AC4F-418D-AE19-62706E023703}">
                      <ahyp:hlinkClr xmlns:ahyp="http://schemas.microsoft.com/office/drawing/2018/hyperlinkcolor" val="tx"/>
                    </a:ext>
                  </a:extLst>
                </a:hlinkClick>
              </a:rPr>
              <a:t>https://www.fnu.ac.fj/wp-content/uploads/2020/10/Child-Care_v2.pdf</a:t>
            </a:r>
            <a:r>
              <a:rPr lang="en-US" sz="2800" dirty="0">
                <a:solidFill>
                  <a:srgbClr val="00B0F0"/>
                </a:solidFill>
              </a:rPr>
              <a:t> </a:t>
            </a:r>
          </a:p>
          <a:p>
            <a:pPr marL="0" indent="0">
              <a:buNone/>
            </a:pPr>
            <a:r>
              <a:rPr lang="en-US" sz="2800" b="0" i="1" dirty="0">
                <a:solidFill>
                  <a:schemeClr val="bg1"/>
                </a:solidFill>
                <a:effectLst/>
                <a:latin typeface="Söhne"/>
              </a:rPr>
              <a:t>You can find both policies on your Moodle Shell. We encourage you to take the quiz and get a chance to </a:t>
            </a:r>
            <a:r>
              <a:rPr lang="en-US" sz="2800" b="1" i="1" dirty="0">
                <a:solidFill>
                  <a:schemeClr val="bg1"/>
                </a:solidFill>
                <a:effectLst/>
                <a:latin typeface="Söhne"/>
              </a:rPr>
              <a:t>win monthly prizes</a:t>
            </a:r>
            <a:r>
              <a:rPr lang="en-US" sz="2800" b="0" i="1" dirty="0">
                <a:solidFill>
                  <a:schemeClr val="bg1"/>
                </a:solidFill>
                <a:effectLst/>
                <a:latin typeface="Söhne"/>
              </a:rPr>
              <a:t>, including hard drives, flash drives, and recharge cards. </a:t>
            </a:r>
            <a:r>
              <a:rPr lang="en-US" sz="2800" dirty="0">
                <a:solidFill>
                  <a:schemeClr val="bg1"/>
                </a:solidFill>
                <a:hlinkClick r:id="rId4">
                  <a:extLst>
                    <a:ext uri="{A12FA001-AC4F-418D-AE19-62706E023703}">
                      <ahyp:hlinkClr xmlns:ahyp="http://schemas.microsoft.com/office/drawing/2018/hyperlinkcolor" val="tx"/>
                    </a:ext>
                  </a:extLst>
                </a:hlinkClick>
              </a:rPr>
              <a:t>Course: FNU Anti-Bullying, Harassment, Discrimination &amp; Victimization Policy &amp; Child Protection Policy</a:t>
            </a:r>
            <a:r>
              <a:rPr lang="en-US" sz="2800" dirty="0">
                <a:solidFill>
                  <a:schemeClr val="bg1"/>
                </a:solidFill>
              </a:rPr>
              <a:t> </a:t>
            </a:r>
            <a:endParaRPr lang="en-FJ" sz="2800" i="1" dirty="0">
              <a:solidFill>
                <a:schemeClr val="bg1"/>
              </a:solidFill>
            </a:endParaRPr>
          </a:p>
          <a:p>
            <a:endParaRPr lang="en-FJ" dirty="0"/>
          </a:p>
        </p:txBody>
      </p:sp>
    </p:spTree>
    <p:extLst>
      <p:ext uri="{BB962C8B-B14F-4D97-AF65-F5344CB8AC3E}">
        <p14:creationId xmlns:p14="http://schemas.microsoft.com/office/powerpoint/2010/main" val="448064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81072-1EB9-D457-5D3F-63F2F919899B}"/>
              </a:ext>
            </a:extLst>
          </p:cNvPr>
          <p:cNvSpPr>
            <a:spLocks noGrp="1"/>
          </p:cNvSpPr>
          <p:nvPr>
            <p:ph type="title"/>
          </p:nvPr>
        </p:nvSpPr>
        <p:spPr/>
        <p:txBody>
          <a:bodyPr>
            <a:normAutofit/>
          </a:bodyPr>
          <a:lstStyle/>
          <a:p>
            <a:pPr algn="ctr"/>
            <a:r>
              <a:rPr lang="en-US" sz="3200" b="1" dirty="0">
                <a:solidFill>
                  <a:schemeClr val="bg1"/>
                </a:solidFill>
              </a:rPr>
              <a:t>FNU STUDENT COMPLAINTS PORTAL </a:t>
            </a:r>
            <a:endParaRPr lang="en-FJ" sz="3200" dirty="0">
              <a:solidFill>
                <a:schemeClr val="bg1"/>
              </a:solidFill>
            </a:endParaRPr>
          </a:p>
        </p:txBody>
      </p:sp>
      <p:sp>
        <p:nvSpPr>
          <p:cNvPr id="3" name="Content Placeholder 2">
            <a:extLst>
              <a:ext uri="{FF2B5EF4-FFF2-40B4-BE49-F238E27FC236}">
                <a16:creationId xmlns:a16="http://schemas.microsoft.com/office/drawing/2014/main" id="{42ADC5FD-9F20-E1AB-599D-122EA33F537C}"/>
              </a:ext>
            </a:extLst>
          </p:cNvPr>
          <p:cNvSpPr>
            <a:spLocks noGrp="1"/>
          </p:cNvSpPr>
          <p:nvPr>
            <p:ph idx="1"/>
          </p:nvPr>
        </p:nvSpPr>
        <p:spPr/>
        <p:txBody>
          <a:bodyPr/>
          <a:lstStyle/>
          <a:p>
            <a:pPr marL="342900" indent="-342900">
              <a:buFont typeface="+mj-lt"/>
              <a:buAutoNum type="arabicPeriod"/>
            </a:pPr>
            <a:r>
              <a:rPr lang="en-US" sz="2800" dirty="0">
                <a:solidFill>
                  <a:schemeClr val="bg1"/>
                </a:solidFill>
              </a:rPr>
              <a:t>FNU STUDENT COMPLAINTS PORTAL  </a:t>
            </a:r>
            <a:r>
              <a:rPr lang="en-US" sz="2800" dirty="0">
                <a:solidFill>
                  <a:schemeClr val="bg1"/>
                </a:solidFill>
                <a:hlinkClick r:id="rId2">
                  <a:extLst>
                    <a:ext uri="{A12FA001-AC4F-418D-AE19-62706E023703}">
                      <ahyp:hlinkClr xmlns:ahyp="http://schemas.microsoft.com/office/drawing/2018/hyperlinkcolor" val="tx"/>
                    </a:ext>
                  </a:extLst>
                </a:hlinkClick>
              </a:rPr>
              <a:t>https://www.fnu.ac.fj/student/</a:t>
            </a:r>
            <a:endParaRPr lang="en-US" sz="2800" dirty="0">
              <a:solidFill>
                <a:schemeClr val="bg1"/>
              </a:solidFill>
            </a:endParaRPr>
          </a:p>
          <a:p>
            <a:pPr>
              <a:buFont typeface="Wingdings" panose="05000000000000000000" pitchFamily="2" charset="2"/>
              <a:buChar char="Ø"/>
            </a:pPr>
            <a:r>
              <a:rPr lang="en-US" sz="2800" dirty="0">
                <a:solidFill>
                  <a:schemeClr val="bg1"/>
                </a:solidFill>
              </a:rPr>
              <a:t>You can raise your complaints here.</a:t>
            </a:r>
          </a:p>
          <a:p>
            <a:endParaRPr lang="en-FJ" dirty="0"/>
          </a:p>
        </p:txBody>
      </p:sp>
    </p:spTree>
    <p:extLst>
      <p:ext uri="{BB962C8B-B14F-4D97-AF65-F5344CB8AC3E}">
        <p14:creationId xmlns:p14="http://schemas.microsoft.com/office/powerpoint/2010/main" val="2940661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024B1-6C6D-3131-6760-D214CC454F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70AC42-56B0-95C4-0BEE-AA80EC2B42B7}"/>
              </a:ext>
            </a:extLst>
          </p:cNvPr>
          <p:cNvSpPr>
            <a:spLocks noGrp="1"/>
          </p:cNvSpPr>
          <p:nvPr>
            <p:ph type="title"/>
          </p:nvPr>
        </p:nvSpPr>
        <p:spPr>
          <a:xfrm>
            <a:off x="1828800" y="381000"/>
            <a:ext cx="5943600" cy="1235075"/>
          </a:xfrm>
        </p:spPr>
        <p:txBody>
          <a:bodyPr>
            <a:normAutofit fontScale="90000"/>
          </a:bodyPr>
          <a:lstStyle/>
          <a:p>
            <a:r>
              <a:rPr lang="en-AU" sz="4400" dirty="0">
                <a:solidFill>
                  <a:schemeClr val="bg1"/>
                </a:solidFill>
                <a:latin typeface="Arial Black" panose="020B0A04020102020204" pitchFamily="34" charset="0"/>
              </a:rPr>
              <a:t>OFFICE OF THE REGISTRAR</a:t>
            </a:r>
            <a:endParaRPr lang="en-FJ" b="1" dirty="0">
              <a:solidFill>
                <a:schemeClr val="bg1"/>
              </a:solidFill>
            </a:endParaRPr>
          </a:p>
        </p:txBody>
      </p:sp>
      <p:sp>
        <p:nvSpPr>
          <p:cNvPr id="3" name="Content Placeholder 2">
            <a:extLst>
              <a:ext uri="{FF2B5EF4-FFF2-40B4-BE49-F238E27FC236}">
                <a16:creationId xmlns:a16="http://schemas.microsoft.com/office/drawing/2014/main" id="{B226C826-09A7-0990-8CE4-456C6EAE777C}"/>
              </a:ext>
            </a:extLst>
          </p:cNvPr>
          <p:cNvSpPr>
            <a:spLocks noGrp="1"/>
          </p:cNvSpPr>
          <p:nvPr>
            <p:ph idx="1"/>
          </p:nvPr>
        </p:nvSpPr>
        <p:spPr/>
        <p:txBody>
          <a:bodyPr/>
          <a:lstStyle/>
          <a:p>
            <a:r>
              <a:rPr lang="en-US" dirty="0">
                <a:solidFill>
                  <a:schemeClr val="bg1"/>
                </a:solidFill>
              </a:rPr>
              <a:t>Department of Admission and Registration</a:t>
            </a:r>
          </a:p>
          <a:p>
            <a:r>
              <a:rPr lang="en-US" dirty="0">
                <a:solidFill>
                  <a:schemeClr val="bg1"/>
                </a:solidFill>
              </a:rPr>
              <a:t>Department of Compliance and Assessment</a:t>
            </a:r>
          </a:p>
          <a:p>
            <a:r>
              <a:rPr lang="en-US" dirty="0">
                <a:solidFill>
                  <a:schemeClr val="bg1"/>
                </a:solidFill>
              </a:rPr>
              <a:t>Department of Student Support Services</a:t>
            </a:r>
          </a:p>
          <a:p>
            <a:r>
              <a:rPr lang="en-US" dirty="0">
                <a:solidFill>
                  <a:schemeClr val="bg1"/>
                </a:solidFill>
              </a:rPr>
              <a:t>Department of Students Systems and Processes</a:t>
            </a:r>
          </a:p>
        </p:txBody>
      </p:sp>
    </p:spTree>
    <p:extLst>
      <p:ext uri="{BB962C8B-B14F-4D97-AF65-F5344CB8AC3E}">
        <p14:creationId xmlns:p14="http://schemas.microsoft.com/office/powerpoint/2010/main" val="1485620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1E131-0B74-4FF0-A5A6-2C31C5E46AE1}"/>
              </a:ext>
            </a:extLst>
          </p:cNvPr>
          <p:cNvSpPr>
            <a:spLocks noGrp="1"/>
          </p:cNvSpPr>
          <p:nvPr>
            <p:ph type="ctrTitle"/>
          </p:nvPr>
        </p:nvSpPr>
        <p:spPr>
          <a:xfrm>
            <a:off x="1828800" y="1122363"/>
            <a:ext cx="6172200" cy="401637"/>
          </a:xfrm>
        </p:spPr>
        <p:txBody>
          <a:bodyPr>
            <a:normAutofit fontScale="90000"/>
          </a:bodyPr>
          <a:lstStyle/>
          <a:p>
            <a:r>
              <a:rPr lang="en-US" sz="4000" b="1" dirty="0">
                <a:solidFill>
                  <a:schemeClr val="bg1"/>
                </a:solidFill>
              </a:rPr>
              <a:t>DEPARTMENT OF STUDENT SYSTEMS AND PROCESSES</a:t>
            </a:r>
            <a:endParaRPr lang="en-FJ" sz="4000" b="1" dirty="0">
              <a:solidFill>
                <a:schemeClr val="bg1"/>
              </a:solidFill>
            </a:endParaRPr>
          </a:p>
        </p:txBody>
      </p:sp>
      <p:sp>
        <p:nvSpPr>
          <p:cNvPr id="3" name="Subtitle 2">
            <a:extLst>
              <a:ext uri="{FF2B5EF4-FFF2-40B4-BE49-F238E27FC236}">
                <a16:creationId xmlns:a16="http://schemas.microsoft.com/office/drawing/2014/main" id="{AF3D3836-8207-8097-C147-11BE3BCF3B2E}"/>
              </a:ext>
            </a:extLst>
          </p:cNvPr>
          <p:cNvSpPr>
            <a:spLocks noGrp="1"/>
          </p:cNvSpPr>
          <p:nvPr>
            <p:ph type="subTitle" idx="1"/>
          </p:nvPr>
        </p:nvSpPr>
        <p:spPr>
          <a:xfrm>
            <a:off x="1143000" y="1600200"/>
            <a:ext cx="6858000" cy="3657600"/>
          </a:xfrm>
        </p:spPr>
        <p:txBody>
          <a:bodyPr>
            <a:normAutofit/>
          </a:bodyPr>
          <a:lstStyle/>
          <a:p>
            <a:pPr marL="342900" indent="-342900" algn="l">
              <a:buFont typeface="Arial" panose="020B0604020202020204" pitchFamily="34" charset="0"/>
              <a:buChar char="•"/>
            </a:pPr>
            <a:r>
              <a:rPr lang="en-US" sz="3200" dirty="0">
                <a:solidFill>
                  <a:schemeClr val="bg1"/>
                </a:solidFill>
              </a:rPr>
              <a:t>Graduation</a:t>
            </a:r>
          </a:p>
          <a:p>
            <a:pPr marL="342900" indent="-342900" algn="l">
              <a:buFont typeface="Arial" panose="020B0604020202020204" pitchFamily="34" charset="0"/>
              <a:buChar char="•"/>
            </a:pPr>
            <a:r>
              <a:rPr lang="en-US" sz="3200" dirty="0">
                <a:solidFill>
                  <a:schemeClr val="bg1"/>
                </a:solidFill>
              </a:rPr>
              <a:t>Transfer Articulation</a:t>
            </a:r>
          </a:p>
          <a:p>
            <a:pPr marL="342900" indent="-342900" algn="l">
              <a:buFont typeface="Arial" panose="020B0604020202020204" pitchFamily="34" charset="0"/>
              <a:buChar char="•"/>
            </a:pPr>
            <a:r>
              <a:rPr lang="en-US" sz="3200" dirty="0">
                <a:solidFill>
                  <a:schemeClr val="bg1"/>
                </a:solidFill>
              </a:rPr>
              <a:t>Back-end Student Management System Support.</a:t>
            </a:r>
            <a:endParaRPr lang="en-FJ" sz="3200" dirty="0">
              <a:solidFill>
                <a:schemeClr val="bg1"/>
              </a:solidFill>
            </a:endParaRPr>
          </a:p>
        </p:txBody>
      </p:sp>
    </p:spTree>
    <p:extLst>
      <p:ext uri="{BB962C8B-B14F-4D97-AF65-F5344CB8AC3E}">
        <p14:creationId xmlns:p14="http://schemas.microsoft.com/office/powerpoint/2010/main" val="766918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365125"/>
            <a:ext cx="6381750" cy="1158875"/>
          </a:xfrm>
        </p:spPr>
        <p:txBody>
          <a:bodyPr>
            <a:normAutofit fontScale="90000"/>
          </a:bodyPr>
          <a:lstStyle/>
          <a:p>
            <a:r>
              <a:rPr lang="en-AU" b="1" dirty="0">
                <a:solidFill>
                  <a:schemeClr val="bg1"/>
                </a:solidFill>
              </a:rPr>
              <a:t>ACADEMIC OFFICE CONTACTS </a:t>
            </a:r>
          </a:p>
        </p:txBody>
      </p:sp>
      <p:sp>
        <p:nvSpPr>
          <p:cNvPr id="3" name="Content Placeholder 2"/>
          <p:cNvSpPr>
            <a:spLocks noGrp="1"/>
          </p:cNvSpPr>
          <p:nvPr>
            <p:ph idx="1"/>
          </p:nvPr>
        </p:nvSpPr>
        <p:spPr/>
        <p:txBody>
          <a:bodyPr/>
          <a:lstStyle/>
          <a:p>
            <a:r>
              <a:rPr lang="en-AU" dirty="0">
                <a:solidFill>
                  <a:schemeClr val="bg1"/>
                </a:solidFill>
              </a:rPr>
              <a:t>Nasinu Campus Phone 339000 Ext 2402</a:t>
            </a:r>
          </a:p>
          <a:p>
            <a:r>
              <a:rPr lang="en-AU" dirty="0">
                <a:solidFill>
                  <a:schemeClr val="bg1"/>
                </a:solidFill>
              </a:rPr>
              <a:t>Samabula Campus Phone 3381044 Ext 1821</a:t>
            </a:r>
          </a:p>
          <a:p>
            <a:r>
              <a:rPr lang="en-AU" dirty="0">
                <a:solidFill>
                  <a:schemeClr val="bg1"/>
                </a:solidFill>
              </a:rPr>
              <a:t>Lautoka Campus Phone 6667533 Ext 7044</a:t>
            </a:r>
          </a:p>
          <a:p>
            <a:r>
              <a:rPr lang="en-AU" dirty="0">
                <a:solidFill>
                  <a:schemeClr val="bg1"/>
                </a:solidFill>
              </a:rPr>
              <a:t>Ba Campus Phone 6674699 Ext 7702</a:t>
            </a:r>
          </a:p>
          <a:p>
            <a:r>
              <a:rPr lang="en-AU" dirty="0">
                <a:solidFill>
                  <a:schemeClr val="bg1"/>
                </a:solidFill>
              </a:rPr>
              <a:t>Nadi Campus Phone 67248889 Ext 6109</a:t>
            </a:r>
          </a:p>
          <a:p>
            <a:r>
              <a:rPr lang="en-AU" dirty="0">
                <a:solidFill>
                  <a:schemeClr val="bg1"/>
                </a:solidFill>
              </a:rPr>
              <a:t>Labasa Campus Phone 8818050 Ext 8834</a:t>
            </a:r>
          </a:p>
          <a:p>
            <a:r>
              <a:rPr lang="en-AU" dirty="0">
                <a:solidFill>
                  <a:schemeClr val="bg1"/>
                </a:solidFill>
              </a:rPr>
              <a:t>Koronivia Campus Phone 3394000 Ext 5952</a:t>
            </a:r>
          </a:p>
          <a:p>
            <a:r>
              <a:rPr lang="en-AU" dirty="0">
                <a:solidFill>
                  <a:schemeClr val="bg1"/>
                </a:solidFill>
              </a:rPr>
              <a:t>E-mail: </a:t>
            </a:r>
            <a:r>
              <a:rPr lang="en-AU" dirty="0">
                <a:solidFill>
                  <a:schemeClr val="bg1"/>
                </a:solidFill>
                <a:hlinkClick r:id="rId2"/>
              </a:rPr>
              <a:t>admission@fnu.ac.fj</a:t>
            </a:r>
            <a:r>
              <a:rPr lang="en-AU" dirty="0">
                <a:solidFill>
                  <a:schemeClr val="bg1"/>
                </a:solidFill>
              </a:rPr>
              <a:t> </a:t>
            </a:r>
          </a:p>
          <a:p>
            <a:endParaRPr lang="en-AU" dirty="0"/>
          </a:p>
        </p:txBody>
      </p:sp>
    </p:spTree>
    <p:extLst>
      <p:ext uri="{BB962C8B-B14F-4D97-AF65-F5344CB8AC3E}">
        <p14:creationId xmlns:p14="http://schemas.microsoft.com/office/powerpoint/2010/main" val="23223639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0F596-1836-8683-E196-F98D683873B5}"/>
              </a:ext>
            </a:extLst>
          </p:cNvPr>
          <p:cNvSpPr>
            <a:spLocks noGrp="1"/>
          </p:cNvSpPr>
          <p:nvPr>
            <p:ph type="title"/>
          </p:nvPr>
        </p:nvSpPr>
        <p:spPr>
          <a:xfrm>
            <a:off x="628650" y="365125"/>
            <a:ext cx="7886700" cy="1082675"/>
          </a:xfrm>
        </p:spPr>
        <p:txBody>
          <a:bodyPr/>
          <a:lstStyle/>
          <a:p>
            <a:r>
              <a:rPr lang="en-US" dirty="0"/>
              <a:t>           </a:t>
            </a:r>
            <a:r>
              <a:rPr lang="en-US" b="1" dirty="0">
                <a:solidFill>
                  <a:schemeClr val="bg1"/>
                </a:solidFill>
              </a:rPr>
              <a:t>Contacts: </a:t>
            </a:r>
          </a:p>
        </p:txBody>
      </p:sp>
      <p:sp>
        <p:nvSpPr>
          <p:cNvPr id="3" name="Content Placeholder 2">
            <a:extLst>
              <a:ext uri="{FF2B5EF4-FFF2-40B4-BE49-F238E27FC236}">
                <a16:creationId xmlns:a16="http://schemas.microsoft.com/office/drawing/2014/main" id="{362A90FA-050A-EF6B-3943-ABE3ACF2E89F}"/>
              </a:ext>
            </a:extLst>
          </p:cNvPr>
          <p:cNvSpPr>
            <a:spLocks noGrp="1"/>
          </p:cNvSpPr>
          <p:nvPr>
            <p:ph idx="1"/>
          </p:nvPr>
        </p:nvSpPr>
        <p:spPr/>
        <p:txBody>
          <a:bodyPr/>
          <a:lstStyle/>
          <a:p>
            <a:r>
              <a:rPr lang="en-US" dirty="0">
                <a:solidFill>
                  <a:schemeClr val="bg1"/>
                </a:solidFill>
              </a:rPr>
              <a:t>Act. Manager Admission &amp; Registration: </a:t>
            </a:r>
            <a:r>
              <a:rPr lang="en-US" dirty="0">
                <a:solidFill>
                  <a:schemeClr val="bg1"/>
                </a:solidFill>
                <a:hlinkClick r:id="rId2"/>
              </a:rPr>
              <a:t>MAR@fnu.ac.fj</a:t>
            </a:r>
            <a:r>
              <a:rPr lang="en-US" dirty="0">
                <a:solidFill>
                  <a:schemeClr val="bg1"/>
                </a:solidFill>
              </a:rPr>
              <a:t> </a:t>
            </a:r>
          </a:p>
          <a:p>
            <a:r>
              <a:rPr lang="en-US" dirty="0">
                <a:solidFill>
                  <a:schemeClr val="bg1"/>
                </a:solidFill>
              </a:rPr>
              <a:t>Manager Student Systems &amp; Processes: </a:t>
            </a:r>
            <a:r>
              <a:rPr lang="en-US" dirty="0">
                <a:solidFill>
                  <a:schemeClr val="bg1"/>
                </a:solidFill>
                <a:hlinkClick r:id="rId3"/>
              </a:rPr>
              <a:t>mssp@fnu.ac.fj</a:t>
            </a:r>
            <a:r>
              <a:rPr lang="en-US" dirty="0">
                <a:solidFill>
                  <a:schemeClr val="bg1"/>
                </a:solidFill>
              </a:rPr>
              <a:t> </a:t>
            </a:r>
          </a:p>
          <a:p>
            <a:r>
              <a:rPr lang="en-US" dirty="0">
                <a:solidFill>
                  <a:schemeClr val="bg1"/>
                </a:solidFill>
              </a:rPr>
              <a:t>Manager Compliance &amp; Assessment: </a:t>
            </a:r>
            <a:r>
              <a:rPr lang="en-US" dirty="0">
                <a:solidFill>
                  <a:schemeClr val="bg1"/>
                </a:solidFill>
                <a:hlinkClick r:id="rId4"/>
              </a:rPr>
              <a:t>mcas@fnu.ac.fj</a:t>
            </a:r>
            <a:r>
              <a:rPr lang="en-US" dirty="0">
                <a:solidFill>
                  <a:schemeClr val="bg1"/>
                </a:solidFill>
              </a:rPr>
              <a:t> </a:t>
            </a:r>
          </a:p>
          <a:p>
            <a:r>
              <a:rPr lang="en-US" dirty="0">
                <a:solidFill>
                  <a:schemeClr val="bg1"/>
                </a:solidFill>
              </a:rPr>
              <a:t>Act. Manager Student Support Services: </a:t>
            </a:r>
          </a:p>
          <a:p>
            <a:pPr marL="0" indent="0">
              <a:buNone/>
            </a:pPr>
            <a:r>
              <a:rPr lang="en-US" dirty="0">
                <a:solidFill>
                  <a:schemeClr val="bg1"/>
                </a:solidFill>
                <a:hlinkClick r:id="rId5"/>
              </a:rPr>
              <a:t>Amss-ps@fnu.ac.fj</a:t>
            </a:r>
            <a:r>
              <a:rPr lang="en-US" dirty="0">
                <a:solidFill>
                  <a:schemeClr val="bg1"/>
                </a:solidFill>
              </a:rPr>
              <a:t> </a:t>
            </a:r>
          </a:p>
        </p:txBody>
      </p:sp>
    </p:spTree>
    <p:extLst>
      <p:ext uri="{BB962C8B-B14F-4D97-AF65-F5344CB8AC3E}">
        <p14:creationId xmlns:p14="http://schemas.microsoft.com/office/powerpoint/2010/main" val="36499305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EB41D-E349-FD56-93C1-B730B0D04039}"/>
              </a:ext>
            </a:extLst>
          </p:cNvPr>
          <p:cNvSpPr>
            <a:spLocks noGrp="1"/>
          </p:cNvSpPr>
          <p:nvPr>
            <p:ph type="title"/>
          </p:nvPr>
        </p:nvSpPr>
        <p:spPr/>
        <p:txBody>
          <a:bodyPr/>
          <a:lstStyle/>
          <a:p>
            <a:pPr algn="ctr"/>
            <a:r>
              <a:rPr lang="en-US" b="1" dirty="0">
                <a:solidFill>
                  <a:schemeClr val="bg1"/>
                </a:solidFill>
              </a:rPr>
              <a:t>Contacts</a:t>
            </a:r>
            <a:endParaRPr lang="en-US" dirty="0"/>
          </a:p>
        </p:txBody>
      </p:sp>
      <p:sp>
        <p:nvSpPr>
          <p:cNvPr id="3" name="Content Placeholder 2">
            <a:extLst>
              <a:ext uri="{FF2B5EF4-FFF2-40B4-BE49-F238E27FC236}">
                <a16:creationId xmlns:a16="http://schemas.microsoft.com/office/drawing/2014/main" id="{E456C8CA-7223-50CE-D831-67944F02105D}"/>
              </a:ext>
            </a:extLst>
          </p:cNvPr>
          <p:cNvSpPr>
            <a:spLocks noGrp="1"/>
          </p:cNvSpPr>
          <p:nvPr>
            <p:ph idx="1"/>
          </p:nvPr>
        </p:nvSpPr>
        <p:spPr/>
        <p:txBody>
          <a:bodyPr/>
          <a:lstStyle/>
          <a:p>
            <a:r>
              <a:rPr lang="en-US" dirty="0">
                <a:solidFill>
                  <a:schemeClr val="bg1"/>
                </a:solidFill>
              </a:rPr>
              <a:t>Qualification Verification: </a:t>
            </a:r>
            <a:r>
              <a:rPr lang="en-US" dirty="0">
                <a:solidFill>
                  <a:schemeClr val="bg1"/>
                </a:solidFill>
                <a:hlinkClick r:id="rId2"/>
              </a:rPr>
              <a:t>qualification.verification@fnu.ac.fj</a:t>
            </a:r>
            <a:endParaRPr lang="en-US" dirty="0">
              <a:solidFill>
                <a:schemeClr val="bg1"/>
              </a:solidFill>
            </a:endParaRPr>
          </a:p>
          <a:p>
            <a:r>
              <a:rPr lang="en-US" dirty="0">
                <a:solidFill>
                  <a:schemeClr val="bg1"/>
                </a:solidFill>
              </a:rPr>
              <a:t>Graduation Coordinator: </a:t>
            </a:r>
            <a:r>
              <a:rPr lang="en-US" dirty="0">
                <a:solidFill>
                  <a:schemeClr val="bg1"/>
                </a:solidFill>
                <a:hlinkClick r:id="rId3"/>
              </a:rPr>
              <a:t>gc@fnu.ac.fj</a:t>
            </a:r>
            <a:r>
              <a:rPr lang="en-US" dirty="0">
                <a:solidFill>
                  <a:schemeClr val="bg1"/>
                </a:solidFill>
              </a:rPr>
              <a:t> </a:t>
            </a:r>
          </a:p>
          <a:p>
            <a:r>
              <a:rPr lang="en-US" dirty="0">
                <a:solidFill>
                  <a:schemeClr val="bg1"/>
                </a:solidFill>
              </a:rPr>
              <a:t>Coordinator Regional , International &amp; Sponsor Services: </a:t>
            </a:r>
            <a:r>
              <a:rPr lang="en-US" dirty="0">
                <a:solidFill>
                  <a:schemeClr val="bg1"/>
                </a:solidFill>
                <a:hlinkClick r:id="rId4"/>
              </a:rPr>
              <a:t>criss@fnu.ac.fj</a:t>
            </a:r>
            <a:r>
              <a:rPr lang="en-US" dirty="0">
                <a:solidFill>
                  <a:schemeClr val="bg1"/>
                </a:solidFill>
              </a:rPr>
              <a:t> </a:t>
            </a:r>
          </a:p>
          <a:p>
            <a:r>
              <a:rPr lang="en-US" dirty="0">
                <a:solidFill>
                  <a:schemeClr val="bg1"/>
                </a:solidFill>
              </a:rPr>
              <a:t>Coordinator- Exam Operations: </a:t>
            </a:r>
            <a:r>
              <a:rPr lang="en-US" dirty="0">
                <a:solidFill>
                  <a:schemeClr val="bg1"/>
                </a:solidFill>
                <a:hlinkClick r:id="rId5"/>
              </a:rPr>
              <a:t>ce@fnu.ac.fj</a:t>
            </a:r>
            <a:r>
              <a:rPr lang="en-US" dirty="0">
                <a:solidFill>
                  <a:schemeClr val="bg1"/>
                </a:solidFill>
              </a:rPr>
              <a:t> </a:t>
            </a:r>
          </a:p>
          <a:p>
            <a:r>
              <a:rPr lang="en-US" dirty="0">
                <a:solidFill>
                  <a:schemeClr val="bg1"/>
                </a:solidFill>
              </a:rPr>
              <a:t>Student Support Coordinator: </a:t>
            </a:r>
            <a:r>
              <a:rPr lang="en-US" dirty="0">
                <a:solidFill>
                  <a:schemeClr val="bg1"/>
                </a:solidFill>
                <a:hlinkClick r:id="rId6"/>
              </a:rPr>
              <a:t>ssc@fnu.ac.fj</a:t>
            </a: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438700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r>
              <a:rPr lang="en-US" sz="5400" b="1" i="1" dirty="0">
                <a:solidFill>
                  <a:schemeClr val="bg1"/>
                </a:solidFill>
                <a:latin typeface="Brush Script MT" pitchFamily="66" charset="0"/>
              </a:rPr>
              <a:t>Thank You and we wish you all the best in your academic journey here at FNU. </a:t>
            </a:r>
            <a:endParaRPr lang="en-AU" sz="5400" dirty="0">
              <a:solidFill>
                <a:schemeClr val="bg1"/>
              </a:solidFill>
            </a:endParaRPr>
          </a:p>
        </p:txBody>
      </p:sp>
      <p:sp>
        <p:nvSpPr>
          <p:cNvPr id="3" name="Content Placeholder 2"/>
          <p:cNvSpPr>
            <a:spLocks noGrp="1"/>
          </p:cNvSpPr>
          <p:nvPr>
            <p:ph idx="1"/>
          </p:nvPr>
        </p:nvSpPr>
        <p:spPr/>
        <p:txBody>
          <a:bodyPr/>
          <a:lstStyle/>
          <a:p>
            <a:pPr marL="0" lvl="0" indent="0" defTabSz="457200">
              <a:lnSpc>
                <a:spcPct val="100000"/>
              </a:lnSpc>
              <a:buClr>
                <a:srgbClr val="5FCBEF"/>
              </a:buClr>
              <a:buSzPct val="80000"/>
              <a:buNone/>
            </a:pPr>
            <a:r>
              <a:rPr lang="en-US" sz="3600" b="1" i="1" dirty="0">
                <a:solidFill>
                  <a:schemeClr val="bg1"/>
                </a:solidFill>
                <a:latin typeface="Trebuchet MS"/>
              </a:rPr>
              <a:t> </a:t>
            </a:r>
          </a:p>
          <a:p>
            <a:endParaRPr lang="en-AU" dirty="0"/>
          </a:p>
        </p:txBody>
      </p:sp>
      <p:pic>
        <p:nvPicPr>
          <p:cNvPr id="4" name="Picture 3" descr="Image result for academic journey"/>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352800"/>
            <a:ext cx="4724400" cy="2722316"/>
          </a:xfrm>
          <a:prstGeom prst="rect">
            <a:avLst/>
          </a:prstGeom>
          <a:noFill/>
          <a:ln>
            <a:noFill/>
          </a:ln>
        </p:spPr>
      </p:pic>
    </p:spTree>
    <p:extLst>
      <p:ext uri="{BB962C8B-B14F-4D97-AF65-F5344CB8AC3E}">
        <p14:creationId xmlns:p14="http://schemas.microsoft.com/office/powerpoint/2010/main" val="214712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dirty="0">
                <a:solidFill>
                  <a:schemeClr val="bg1"/>
                </a:solidFill>
                <a:latin typeface="Arial Black" panose="020B0A04020102020204" pitchFamily="34" charset="0"/>
              </a:rPr>
              <a:t>        OFFICE OF THE REGISTRAR</a:t>
            </a:r>
          </a:p>
        </p:txBody>
      </p:sp>
      <p:sp>
        <p:nvSpPr>
          <p:cNvPr id="4" name="Content Placeholder 3"/>
          <p:cNvSpPr>
            <a:spLocks noGrp="1"/>
          </p:cNvSpPr>
          <p:nvPr>
            <p:ph idx="1"/>
          </p:nvPr>
        </p:nvSpPr>
        <p:spPr>
          <a:xfrm>
            <a:off x="628650" y="1524000"/>
            <a:ext cx="7981950" cy="4800599"/>
          </a:xfrm>
        </p:spPr>
        <p:txBody>
          <a:bodyPr>
            <a:normAutofit/>
          </a:bodyPr>
          <a:lstStyle/>
          <a:p>
            <a:pPr marL="0" indent="0">
              <a:buNone/>
            </a:pPr>
            <a:r>
              <a:rPr lang="en-AU" b="1" dirty="0">
                <a:solidFill>
                  <a:schemeClr val="bg1"/>
                </a:solidFill>
              </a:rPr>
              <a:t>DEPARTMENT OF ADMISSION AND REGISTRATION</a:t>
            </a:r>
            <a:r>
              <a:rPr lang="en-AU" dirty="0">
                <a:solidFill>
                  <a:schemeClr val="bg1"/>
                </a:solidFill>
              </a:rPr>
              <a:t>:</a:t>
            </a:r>
          </a:p>
          <a:p>
            <a:pPr marL="0" lvl="0" indent="0">
              <a:buNone/>
            </a:pPr>
            <a:r>
              <a:rPr lang="en-AU" sz="2200" dirty="0">
                <a:solidFill>
                  <a:schemeClr val="bg1"/>
                </a:solidFill>
              </a:rPr>
              <a:t>The following services are provided by the Academic Offices located at all our major FNU Campuses : </a:t>
            </a:r>
          </a:p>
          <a:p>
            <a:pPr lvl="0"/>
            <a:r>
              <a:rPr lang="en-AU" sz="2200" dirty="0">
                <a:solidFill>
                  <a:prstClr val="white"/>
                </a:solidFill>
              </a:rPr>
              <a:t>Admission</a:t>
            </a:r>
          </a:p>
          <a:p>
            <a:pPr lvl="0"/>
            <a:r>
              <a:rPr lang="en-AU" sz="2200" dirty="0">
                <a:solidFill>
                  <a:prstClr val="white"/>
                </a:solidFill>
              </a:rPr>
              <a:t>Registration (</a:t>
            </a:r>
            <a:r>
              <a:rPr lang="en-US" sz="2200" dirty="0">
                <a:solidFill>
                  <a:prstClr val="white"/>
                </a:solidFill>
              </a:rPr>
              <a:t>Online registration as per Programme Structure) </a:t>
            </a:r>
          </a:p>
          <a:p>
            <a:pPr lvl="0"/>
            <a:r>
              <a:rPr lang="en-AU" sz="2200" dirty="0">
                <a:solidFill>
                  <a:prstClr val="white"/>
                </a:solidFill>
              </a:rPr>
              <a:t>ID Card Processing </a:t>
            </a:r>
          </a:p>
          <a:p>
            <a:pPr lvl="0"/>
            <a:r>
              <a:rPr lang="en-AU" sz="2200" dirty="0">
                <a:solidFill>
                  <a:prstClr val="white"/>
                </a:solidFill>
              </a:rPr>
              <a:t>Official letters – Bona fide letters and English Letters</a:t>
            </a:r>
          </a:p>
          <a:p>
            <a:pPr lvl="0"/>
            <a:r>
              <a:rPr lang="en-AU" sz="2200" dirty="0">
                <a:solidFill>
                  <a:prstClr val="white"/>
                </a:solidFill>
              </a:rPr>
              <a:t>Official Transcripts</a:t>
            </a:r>
          </a:p>
          <a:p>
            <a:pPr marL="0" lvl="0" indent="0">
              <a:buNone/>
            </a:pPr>
            <a:endParaRPr lang="en-AU" dirty="0"/>
          </a:p>
        </p:txBody>
      </p:sp>
    </p:spTree>
    <p:extLst>
      <p:ext uri="{BB962C8B-B14F-4D97-AF65-F5344CB8AC3E}">
        <p14:creationId xmlns:p14="http://schemas.microsoft.com/office/powerpoint/2010/main" val="120523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           </a:t>
            </a:r>
            <a:r>
              <a:rPr lang="en-AU" sz="3600" b="1" dirty="0">
                <a:solidFill>
                  <a:schemeClr val="bg1"/>
                </a:solidFill>
              </a:rPr>
              <a:t>ADMISSION AND REGISTRATION</a:t>
            </a:r>
          </a:p>
        </p:txBody>
      </p:sp>
      <p:sp>
        <p:nvSpPr>
          <p:cNvPr id="5" name="Content Placeholder 4"/>
          <p:cNvSpPr>
            <a:spLocks noGrp="1"/>
          </p:cNvSpPr>
          <p:nvPr>
            <p:ph idx="1"/>
          </p:nvPr>
        </p:nvSpPr>
        <p:spPr/>
        <p:txBody>
          <a:bodyPr/>
          <a:lstStyle/>
          <a:p>
            <a:r>
              <a:rPr lang="en-AU" b="1" dirty="0">
                <a:solidFill>
                  <a:schemeClr val="bg1"/>
                </a:solidFill>
              </a:rPr>
              <a:t>Registration:</a:t>
            </a:r>
          </a:p>
          <a:p>
            <a:pPr>
              <a:buFont typeface="Wingdings" panose="05000000000000000000" pitchFamily="2" charset="2"/>
              <a:buChar char="Ø"/>
            </a:pPr>
            <a:r>
              <a:rPr lang="en-AU" dirty="0">
                <a:solidFill>
                  <a:schemeClr val="bg1"/>
                </a:solidFill>
              </a:rPr>
              <a:t>It  is important for every student to ensure that they are correctly enrolled in the units as per the programme structure. Lecturers are to refer to class list for their teaching cohort.</a:t>
            </a:r>
          </a:p>
          <a:p>
            <a:pPr marL="0" indent="0">
              <a:buNone/>
            </a:pPr>
            <a:endParaRPr lang="en-AU" dirty="0"/>
          </a:p>
          <a:p>
            <a:endParaRPr lang="en-AU" dirty="0"/>
          </a:p>
        </p:txBody>
      </p:sp>
    </p:spTree>
    <p:extLst>
      <p:ext uri="{BB962C8B-B14F-4D97-AF65-F5344CB8AC3E}">
        <p14:creationId xmlns:p14="http://schemas.microsoft.com/office/powerpoint/2010/main" val="882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E1E65-844D-DF8B-E157-BADD453E0268}"/>
              </a:ext>
            </a:extLst>
          </p:cNvPr>
          <p:cNvSpPr>
            <a:spLocks noGrp="1"/>
          </p:cNvSpPr>
          <p:nvPr>
            <p:ph type="title"/>
          </p:nvPr>
        </p:nvSpPr>
        <p:spPr/>
        <p:txBody>
          <a:bodyPr/>
          <a:lstStyle/>
          <a:p>
            <a:r>
              <a:rPr lang="en-AU" sz="4400" b="1" dirty="0">
                <a:solidFill>
                  <a:schemeClr val="bg1"/>
                </a:solidFill>
              </a:rPr>
              <a:t>	   </a:t>
            </a:r>
            <a:r>
              <a:rPr lang="en-AU" sz="3600" b="1" dirty="0">
                <a:solidFill>
                  <a:schemeClr val="bg1"/>
                </a:solidFill>
              </a:rPr>
              <a:t>ADMISSION AND REGISTRATION</a:t>
            </a:r>
            <a:endParaRPr lang="en-US" sz="3600" dirty="0"/>
          </a:p>
        </p:txBody>
      </p:sp>
      <p:sp>
        <p:nvSpPr>
          <p:cNvPr id="3" name="Content Placeholder 2">
            <a:extLst>
              <a:ext uri="{FF2B5EF4-FFF2-40B4-BE49-F238E27FC236}">
                <a16:creationId xmlns:a16="http://schemas.microsoft.com/office/drawing/2014/main" id="{A0932F8D-B7F9-5CBD-E7E8-79EA59818CA8}"/>
              </a:ext>
            </a:extLst>
          </p:cNvPr>
          <p:cNvSpPr>
            <a:spLocks noGrp="1"/>
          </p:cNvSpPr>
          <p:nvPr>
            <p:ph idx="1"/>
          </p:nvPr>
        </p:nvSpPr>
        <p:spPr/>
        <p:txBody>
          <a:bodyPr/>
          <a:lstStyle/>
          <a:p>
            <a:r>
              <a:rPr lang="en-US" b="1" dirty="0">
                <a:solidFill>
                  <a:schemeClr val="bg1"/>
                </a:solidFill>
              </a:rPr>
              <a:t>ID Card </a:t>
            </a:r>
          </a:p>
          <a:p>
            <a:pPr>
              <a:buFont typeface="Wingdings" panose="05000000000000000000" pitchFamily="2" charset="2"/>
              <a:buChar char="Ø"/>
            </a:pPr>
            <a:r>
              <a:rPr lang="en-US" dirty="0">
                <a:solidFill>
                  <a:schemeClr val="bg1"/>
                </a:solidFill>
              </a:rPr>
              <a:t>All student must carry their student cards on campus</a:t>
            </a:r>
          </a:p>
          <a:p>
            <a:pPr>
              <a:buFont typeface="Wingdings" panose="05000000000000000000" pitchFamily="2" charset="2"/>
              <a:buChar char="Ø"/>
            </a:pPr>
            <a:r>
              <a:rPr lang="en-US" dirty="0">
                <a:solidFill>
                  <a:schemeClr val="bg1"/>
                </a:solidFill>
              </a:rPr>
              <a:t>Once the fees is cleared student’s must visit academic office and get a fully paid sticker to avoid hassle during exams</a:t>
            </a:r>
          </a:p>
        </p:txBody>
      </p:sp>
    </p:spTree>
    <p:extLst>
      <p:ext uri="{BB962C8B-B14F-4D97-AF65-F5344CB8AC3E}">
        <p14:creationId xmlns:p14="http://schemas.microsoft.com/office/powerpoint/2010/main" val="606725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4490-ADEF-9950-13B9-99B81755575F}"/>
              </a:ext>
            </a:extLst>
          </p:cNvPr>
          <p:cNvSpPr>
            <a:spLocks noGrp="1"/>
          </p:cNvSpPr>
          <p:nvPr>
            <p:ph type="title"/>
          </p:nvPr>
        </p:nvSpPr>
        <p:spPr/>
        <p:txBody>
          <a:bodyPr/>
          <a:lstStyle/>
          <a:p>
            <a:r>
              <a:rPr lang="en-US" dirty="0"/>
              <a:t>          </a:t>
            </a:r>
            <a:r>
              <a:rPr lang="en-AU" sz="4000" b="1" dirty="0">
                <a:solidFill>
                  <a:schemeClr val="bg1"/>
                </a:solidFill>
              </a:rPr>
              <a:t>ADMISSION AND REGISTRATION</a:t>
            </a:r>
            <a:endParaRPr lang="en-US" sz="4000" dirty="0"/>
          </a:p>
        </p:txBody>
      </p:sp>
      <p:sp>
        <p:nvSpPr>
          <p:cNvPr id="3" name="Content Placeholder 2">
            <a:extLst>
              <a:ext uri="{FF2B5EF4-FFF2-40B4-BE49-F238E27FC236}">
                <a16:creationId xmlns:a16="http://schemas.microsoft.com/office/drawing/2014/main" id="{03272E68-E223-797D-CF32-118FFE0B9114}"/>
              </a:ext>
            </a:extLst>
          </p:cNvPr>
          <p:cNvSpPr>
            <a:spLocks noGrp="1"/>
          </p:cNvSpPr>
          <p:nvPr>
            <p:ph idx="1"/>
          </p:nvPr>
        </p:nvSpPr>
        <p:spPr/>
        <p:txBody>
          <a:bodyPr/>
          <a:lstStyle/>
          <a:p>
            <a:r>
              <a:rPr lang="en-US" b="1" dirty="0">
                <a:solidFill>
                  <a:schemeClr val="bg1"/>
                </a:solidFill>
              </a:rPr>
              <a:t>Change of Programme</a:t>
            </a:r>
          </a:p>
          <a:p>
            <a:pPr>
              <a:buFont typeface="Wingdings" panose="05000000000000000000" pitchFamily="2" charset="2"/>
              <a:buChar char="Ø"/>
            </a:pPr>
            <a:r>
              <a:rPr lang="en-US" dirty="0">
                <a:solidFill>
                  <a:schemeClr val="bg1"/>
                </a:solidFill>
              </a:rPr>
              <a:t> If you are sponsored student, please get approval from your sponsor for change of programme.</a:t>
            </a:r>
          </a:p>
          <a:p>
            <a:pPr>
              <a:buFont typeface="Wingdings" panose="05000000000000000000" pitchFamily="2" charset="2"/>
              <a:buChar char="Ø"/>
            </a:pPr>
            <a:endParaRPr lang="en-US" dirty="0">
              <a:solidFill>
                <a:schemeClr val="bg1"/>
              </a:solidFill>
            </a:endParaRPr>
          </a:p>
          <a:p>
            <a:r>
              <a:rPr lang="en-US" b="1" dirty="0">
                <a:solidFill>
                  <a:schemeClr val="bg1"/>
                </a:solidFill>
              </a:rPr>
              <a:t>Sponsor Students</a:t>
            </a:r>
          </a:p>
          <a:p>
            <a:pPr>
              <a:buFont typeface="Wingdings" panose="05000000000000000000" pitchFamily="2" charset="2"/>
              <a:buChar char="Ø"/>
            </a:pPr>
            <a:r>
              <a:rPr lang="en-US" dirty="0">
                <a:solidFill>
                  <a:schemeClr val="bg1"/>
                </a:solidFill>
              </a:rPr>
              <a:t>For any sponsor issues or enquiries please contact the </a:t>
            </a:r>
            <a:r>
              <a:rPr lang="en-US" dirty="0">
                <a:solidFill>
                  <a:schemeClr val="bg1"/>
                </a:solidFill>
                <a:effectLst/>
                <a:latin typeface="Calibri" panose="020F0502020204030204" pitchFamily="34" charset="0"/>
                <a:ea typeface="Calibri" panose="020F0502020204030204" pitchFamily="34" charset="0"/>
              </a:rPr>
              <a:t>Coordinator Regional International and Sponsor Services: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criss@fnu.ac.fj</a:t>
            </a:r>
            <a:endParaRPr lang="en-US" dirty="0">
              <a:solidFill>
                <a:schemeClr val="bg1"/>
              </a:solidFill>
            </a:endParaRPr>
          </a:p>
        </p:txBody>
      </p:sp>
    </p:spTree>
    <p:extLst>
      <p:ext uri="{BB962C8B-B14F-4D97-AF65-F5344CB8AC3E}">
        <p14:creationId xmlns:p14="http://schemas.microsoft.com/office/powerpoint/2010/main" val="217512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F33C-0546-49A3-8865-369AD071FD5D}"/>
              </a:ext>
            </a:extLst>
          </p:cNvPr>
          <p:cNvSpPr>
            <a:spLocks noGrp="1"/>
          </p:cNvSpPr>
          <p:nvPr>
            <p:ph type="title"/>
          </p:nvPr>
        </p:nvSpPr>
        <p:spPr/>
        <p:txBody>
          <a:bodyPr/>
          <a:lstStyle/>
          <a:p>
            <a:r>
              <a:rPr lang="en-AU" sz="4400" b="1" dirty="0">
                <a:solidFill>
                  <a:schemeClr val="bg1"/>
                </a:solidFill>
              </a:rPr>
              <a:t>         </a:t>
            </a:r>
            <a:r>
              <a:rPr lang="en-AU" sz="4000" b="1" dirty="0">
                <a:solidFill>
                  <a:schemeClr val="bg1"/>
                </a:solidFill>
              </a:rPr>
              <a:t>ADMISSION AND REGISTRATION</a:t>
            </a:r>
            <a:endParaRPr lang="en-US" sz="4000" dirty="0"/>
          </a:p>
        </p:txBody>
      </p:sp>
      <p:sp>
        <p:nvSpPr>
          <p:cNvPr id="3" name="Content Placeholder 2">
            <a:extLst>
              <a:ext uri="{FF2B5EF4-FFF2-40B4-BE49-F238E27FC236}">
                <a16:creationId xmlns:a16="http://schemas.microsoft.com/office/drawing/2014/main" id="{D875FEAD-00F8-68A0-3CC4-34D507FD7363}"/>
              </a:ext>
            </a:extLst>
          </p:cNvPr>
          <p:cNvSpPr>
            <a:spLocks noGrp="1"/>
          </p:cNvSpPr>
          <p:nvPr>
            <p:ph idx="1"/>
          </p:nvPr>
        </p:nvSpPr>
        <p:spPr/>
        <p:txBody>
          <a:bodyPr/>
          <a:lstStyle/>
          <a:p>
            <a:r>
              <a:rPr lang="en-US" b="1" dirty="0">
                <a:solidFill>
                  <a:schemeClr val="bg1"/>
                </a:solidFill>
              </a:rPr>
              <a:t>TSLS Students and Allowance Enquiries</a:t>
            </a:r>
          </a:p>
          <a:p>
            <a:pPr>
              <a:buFont typeface="Wingdings" panose="05000000000000000000" pitchFamily="2" charset="2"/>
              <a:buChar char="Ø"/>
            </a:pPr>
            <a:r>
              <a:rPr lang="en-US" dirty="0">
                <a:solidFill>
                  <a:schemeClr val="bg1"/>
                </a:solidFill>
              </a:rPr>
              <a:t>Enrollment report is sent to TSLS upon receipt of tagging from TSLS</a:t>
            </a:r>
          </a:p>
          <a:p>
            <a:pPr>
              <a:buFont typeface="Wingdings" panose="05000000000000000000" pitchFamily="2" charset="2"/>
              <a:buChar char="Ø"/>
            </a:pPr>
            <a:r>
              <a:rPr lang="en-US" dirty="0">
                <a:solidFill>
                  <a:schemeClr val="bg1"/>
                </a:solidFill>
              </a:rPr>
              <a:t>Enrollment report is only sent for students who’s programme match with the tagging list received by TSLS.</a:t>
            </a:r>
          </a:p>
          <a:p>
            <a:pPr>
              <a:buFont typeface="Wingdings" panose="05000000000000000000" pitchFamily="2" charset="2"/>
              <a:buChar char="Ø"/>
            </a:pPr>
            <a:r>
              <a:rPr lang="en-US" dirty="0">
                <a:solidFill>
                  <a:schemeClr val="bg1"/>
                </a:solidFill>
              </a:rPr>
              <a:t>For any further enquiries you can email </a:t>
            </a:r>
            <a:r>
              <a:rPr lang="en-US" dirty="0">
                <a:solidFill>
                  <a:schemeClr val="bg1"/>
                </a:solidFill>
                <a:effectLst/>
                <a:latin typeface="Calibri" panose="020F0502020204030204" pitchFamily="34" charset="0"/>
                <a:ea typeface="Calibri" panose="020F0502020204030204" pitchFamily="34" charset="0"/>
              </a:rPr>
              <a:t>Coordinator Regional International and Sponsor Services: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criss@fnu.ac.fj</a:t>
            </a:r>
            <a:endParaRPr lang="en-US" dirty="0">
              <a:solidFill>
                <a:schemeClr val="bg1"/>
              </a:solidFill>
            </a:endParaRPr>
          </a:p>
        </p:txBody>
      </p:sp>
    </p:spTree>
    <p:extLst>
      <p:ext uri="{BB962C8B-B14F-4D97-AF65-F5344CB8AC3E}">
        <p14:creationId xmlns:p14="http://schemas.microsoft.com/office/powerpoint/2010/main" val="13697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         </a:t>
            </a:r>
            <a:r>
              <a:rPr lang="en-AU" sz="4000" b="1" dirty="0">
                <a:solidFill>
                  <a:schemeClr val="bg1"/>
                </a:solidFill>
              </a:rPr>
              <a:t>ADMISSION AND REGISTRATION</a:t>
            </a:r>
            <a:endParaRPr lang="en-AU" sz="4000" dirty="0"/>
          </a:p>
        </p:txBody>
      </p:sp>
      <p:sp>
        <p:nvSpPr>
          <p:cNvPr id="3" name="Content Placeholder 2"/>
          <p:cNvSpPr>
            <a:spLocks noGrp="1"/>
          </p:cNvSpPr>
          <p:nvPr>
            <p:ph idx="1"/>
          </p:nvPr>
        </p:nvSpPr>
        <p:spPr/>
        <p:txBody>
          <a:bodyPr>
            <a:normAutofit/>
          </a:bodyPr>
          <a:lstStyle/>
          <a:p>
            <a:r>
              <a:rPr lang="en-AU" b="1" dirty="0">
                <a:solidFill>
                  <a:schemeClr val="bg1"/>
                </a:solidFill>
              </a:rPr>
              <a:t>It is compulsory for all FNU students to have a FNU student email account and ensure to read the messages sent by FNU-PR.  </a:t>
            </a:r>
          </a:p>
          <a:p>
            <a:r>
              <a:rPr lang="en-AU" b="1" dirty="0">
                <a:solidFill>
                  <a:schemeClr val="bg1"/>
                </a:solidFill>
              </a:rPr>
              <a:t>Enrolled students should also have access to their Moodle accounts. For any issues, email </a:t>
            </a:r>
            <a:r>
              <a:rPr lang="en-AU" b="1" dirty="0">
                <a:solidFill>
                  <a:schemeClr val="bg1"/>
                </a:solidFill>
                <a:hlinkClick r:id="rId2"/>
              </a:rPr>
              <a:t>itservicedesk@fnu.ac.fj</a:t>
            </a:r>
            <a:r>
              <a:rPr lang="en-AU" b="1" dirty="0">
                <a:solidFill>
                  <a:schemeClr val="bg1"/>
                </a:solidFill>
              </a:rPr>
              <a:t>  </a:t>
            </a:r>
          </a:p>
          <a:p>
            <a:r>
              <a:rPr lang="en-AU" b="1" dirty="0">
                <a:solidFill>
                  <a:schemeClr val="bg1"/>
                </a:solidFill>
              </a:rPr>
              <a:t>For any other enquires you can also write to admission@fnu.ac.fj</a:t>
            </a:r>
          </a:p>
          <a:p>
            <a:endParaRPr lang="en-AU" dirty="0"/>
          </a:p>
        </p:txBody>
      </p:sp>
    </p:spTree>
    <p:extLst>
      <p:ext uri="{BB962C8B-B14F-4D97-AF65-F5344CB8AC3E}">
        <p14:creationId xmlns:p14="http://schemas.microsoft.com/office/powerpoint/2010/main" val="204101985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1763</TotalTime>
  <Words>2016</Words>
  <Application>Microsoft Office PowerPoint</Application>
  <PresentationFormat>On-screen Show (4:3)</PresentationFormat>
  <Paragraphs>201</Paragraphs>
  <Slides>34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34</vt:i4>
      </vt:variant>
    </vt:vector>
  </HeadingPairs>
  <TitlesOfParts>
    <vt:vector size="46" baseType="lpstr">
      <vt:lpstr>Arial</vt:lpstr>
      <vt:lpstr>Arial Black</vt:lpstr>
      <vt:lpstr>Arial Narrow</vt:lpstr>
      <vt:lpstr>Brush Script MT</vt:lpstr>
      <vt:lpstr>Calibri</vt:lpstr>
      <vt:lpstr>Calibri Light</vt:lpstr>
      <vt:lpstr>RPFQF G+ Montserrat</vt:lpstr>
      <vt:lpstr>Söhne</vt:lpstr>
      <vt:lpstr>Symbol</vt:lpstr>
      <vt:lpstr>Trebuchet MS</vt:lpstr>
      <vt:lpstr>Wingdings</vt:lpstr>
      <vt:lpstr>Custom Design</vt:lpstr>
      <vt:lpstr>PowerPoint Presentation</vt:lpstr>
      <vt:lpstr>University Academic &amp; Student Regulation </vt:lpstr>
      <vt:lpstr>OFFICE OF THE REGISTRAR</vt:lpstr>
      <vt:lpstr>        OFFICE OF THE REGISTRAR</vt:lpstr>
      <vt:lpstr>           ADMISSION AND REGISTRATION</vt:lpstr>
      <vt:lpstr>    ADMISSION AND REGISTRATION</vt:lpstr>
      <vt:lpstr>          ADMISSION AND REGISTRATION</vt:lpstr>
      <vt:lpstr>         ADMISSION AND REGISTRATION</vt:lpstr>
      <vt:lpstr>         ADMISSION AND REGISTRATION</vt:lpstr>
      <vt:lpstr>PowerPoint Presentation</vt:lpstr>
      <vt:lpstr>PowerPoint Presentation</vt:lpstr>
      <vt:lpstr>DEPARTMENT OF COMPLIANCE AND ASSESSMENT</vt:lpstr>
      <vt:lpstr>STUDENT PERSONAL &amp; ACADEMIC CONDUCT and  GRIEVANCE POLICY </vt:lpstr>
      <vt:lpstr>                              </vt:lpstr>
      <vt:lpstr>PowerPoint Presentation</vt:lpstr>
      <vt:lpstr>           Academic Dishonesty </vt:lpstr>
      <vt:lpstr>            DEPARTMENT OF STUDENT                  SUPPORT SERVICES </vt:lpstr>
      <vt:lpstr>     DEPARTMENT OF STUDENT    SUPPORT SERVICES</vt:lpstr>
      <vt:lpstr>SUSTAINABILITY PROGRAMS</vt:lpstr>
      <vt:lpstr>SUSTAINABILTY PROGRAM</vt:lpstr>
      <vt:lpstr>          Sports &amp; Wellness  </vt:lpstr>
      <vt:lpstr>                     DISABILITY SERVICES</vt:lpstr>
      <vt:lpstr>Counselling Services </vt:lpstr>
      <vt:lpstr>Counselling Services  </vt:lpstr>
      <vt:lpstr>Uni – Clinic </vt:lpstr>
      <vt:lpstr>Bursary Scholarship  </vt:lpstr>
      <vt:lpstr>Student Financial Aid   </vt:lpstr>
      <vt:lpstr>STUDENT RELATED POLICIES </vt:lpstr>
      <vt:lpstr>FNU STUDENT COMPLAINTS PORTAL </vt:lpstr>
      <vt:lpstr>DEPARTMENT OF STUDENT SYSTEMS AND PROCESSES</vt:lpstr>
      <vt:lpstr>ACADEMIC OFFICE CONTACTS </vt:lpstr>
      <vt:lpstr>           Contacts: </vt:lpstr>
      <vt:lpstr>Contacts</vt:lpstr>
      <vt:lpstr>    Thank You and we wish you all the best in your academic journey here at FNU.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Rusiate Vada</dc:creator>
  <cp:lastModifiedBy>Maraia Naqura</cp:lastModifiedBy>
  <cp:revision>85</cp:revision>
  <dcterms:created xsi:type="dcterms:W3CDTF">2018-06-04T22:43:24Z</dcterms:created>
  <dcterms:modified xsi:type="dcterms:W3CDTF">2025-01-21T03:19:53Z</dcterms:modified>
</cp:coreProperties>
</file>