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4"/>
  </p:sldMasterIdLst>
  <p:notesMasterIdLst>
    <p:notesMasterId r:id="rId78"/>
  </p:notesMasterIdLst>
  <p:sldIdLst>
    <p:sldId id="381" r:id="rId5"/>
    <p:sldId id="258" r:id="rId6"/>
    <p:sldId id="361" r:id="rId7"/>
    <p:sldId id="383" r:id="rId8"/>
    <p:sldId id="363" r:id="rId9"/>
    <p:sldId id="384" r:id="rId10"/>
    <p:sldId id="386" r:id="rId11"/>
    <p:sldId id="441" r:id="rId12"/>
    <p:sldId id="442" r:id="rId13"/>
    <p:sldId id="443" r:id="rId14"/>
    <p:sldId id="444" r:id="rId15"/>
    <p:sldId id="445" r:id="rId16"/>
    <p:sldId id="446" r:id="rId17"/>
    <p:sldId id="447" r:id="rId18"/>
    <p:sldId id="364" r:id="rId19"/>
    <p:sldId id="387" r:id="rId20"/>
    <p:sldId id="388" r:id="rId21"/>
    <p:sldId id="365" r:id="rId22"/>
    <p:sldId id="389" r:id="rId23"/>
    <p:sldId id="367" r:id="rId24"/>
    <p:sldId id="382" r:id="rId25"/>
    <p:sldId id="392" r:id="rId26"/>
    <p:sldId id="393" r:id="rId27"/>
    <p:sldId id="259" r:id="rId28"/>
    <p:sldId id="268" r:id="rId29"/>
    <p:sldId id="426"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09" r:id="rId46"/>
    <p:sldId id="410" r:id="rId47"/>
    <p:sldId id="411" r:id="rId48"/>
    <p:sldId id="412" r:id="rId49"/>
    <p:sldId id="413" r:id="rId50"/>
    <p:sldId id="414" r:id="rId51"/>
    <p:sldId id="415" r:id="rId52"/>
    <p:sldId id="416" r:id="rId53"/>
    <p:sldId id="417" r:id="rId54"/>
    <p:sldId id="418" r:id="rId55"/>
    <p:sldId id="419" r:id="rId56"/>
    <p:sldId id="420" r:id="rId57"/>
    <p:sldId id="421" r:id="rId58"/>
    <p:sldId id="422" r:id="rId59"/>
    <p:sldId id="423" r:id="rId60"/>
    <p:sldId id="424" r:id="rId61"/>
    <p:sldId id="427" r:id="rId62"/>
    <p:sldId id="428" r:id="rId63"/>
    <p:sldId id="429" r:id="rId64"/>
    <p:sldId id="430" r:id="rId65"/>
    <p:sldId id="431" r:id="rId66"/>
    <p:sldId id="432" r:id="rId67"/>
    <p:sldId id="433" r:id="rId68"/>
    <p:sldId id="434" r:id="rId69"/>
    <p:sldId id="435" r:id="rId70"/>
    <p:sldId id="436" r:id="rId71"/>
    <p:sldId id="437" r:id="rId72"/>
    <p:sldId id="438" r:id="rId73"/>
    <p:sldId id="439" r:id="rId74"/>
    <p:sldId id="440" r:id="rId75"/>
    <p:sldId id="390" r:id="rId76"/>
    <p:sldId id="391" r:id="rId77"/>
  </p:sldIdLst>
  <p:sldSz cx="9144000" cy="6858000" type="screen4x3"/>
  <p:notesSz cx="6858000" cy="9144000"/>
  <p:defaultTextStyle>
    <a:defPPr>
      <a:defRPr lang="en-FJ"/>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ection" id="{6B11B91F-22BF-44E6-BE94-C6A20D4CDB9E}">
          <p14:sldIdLst>
            <p14:sldId id="381"/>
            <p14:sldId id="258"/>
            <p14:sldId id="361"/>
            <p14:sldId id="383"/>
            <p14:sldId id="363"/>
            <p14:sldId id="384"/>
            <p14:sldId id="386"/>
            <p14:sldId id="441"/>
            <p14:sldId id="442"/>
            <p14:sldId id="443"/>
            <p14:sldId id="444"/>
            <p14:sldId id="445"/>
            <p14:sldId id="446"/>
            <p14:sldId id="447"/>
            <p14:sldId id="364"/>
            <p14:sldId id="387"/>
            <p14:sldId id="388"/>
            <p14:sldId id="365"/>
            <p14:sldId id="389"/>
            <p14:sldId id="367"/>
            <p14:sldId id="382"/>
            <p14:sldId id="392"/>
            <p14:sldId id="393"/>
            <p14:sldId id="259"/>
            <p14:sldId id="268"/>
            <p14:sldId id="426"/>
          </p14:sldIdLst>
        </p14:section>
        <p14:section name="Untitled Section" id="{DFB42F99-CBD4-415D-B586-96AD6FD151BF}">
          <p14:sldIdLst>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7"/>
            <p14:sldId id="428"/>
            <p14:sldId id="429"/>
            <p14:sldId id="430"/>
            <p14:sldId id="431"/>
            <p14:sldId id="432"/>
            <p14:sldId id="433"/>
            <p14:sldId id="434"/>
            <p14:sldId id="435"/>
            <p14:sldId id="436"/>
            <p14:sldId id="437"/>
            <p14:sldId id="438"/>
            <p14:sldId id="439"/>
            <p14:sldId id="440"/>
          </p14:sldIdLst>
        </p14:section>
        <p14:section name="Untitled Section" id="{87C533A3-4774-4CCB-8D77-5C7562548000}">
          <p14:sldIdLst>
            <p14:sldId id="390"/>
            <p14:sldId id="3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7"/>
    <a:srgbClr val="3A2D55"/>
    <a:srgbClr val="4472C4"/>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09CBA-7CE7-4E31-B2CE-4AC8306A2E94}" v="2" dt="2024-01-16T03:45:33.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6427" autoAdjust="0"/>
  </p:normalViewPr>
  <p:slideViewPr>
    <p:cSldViewPr>
      <p:cViewPr varScale="1">
        <p:scale>
          <a:sx n="60" d="100"/>
          <a:sy n="60" d="100"/>
        </p:scale>
        <p:origin x="102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_rels/viewProps.xml.rels><?xml version="1.0" encoding="UTF-8" standalone="yes"?>
<Relationships xmlns="http://schemas.openxmlformats.org/package/2006/relationships"><Relationship Id="rId26" Type="http://schemas.openxmlformats.org/officeDocument/2006/relationships/slide" Target="slides/slide26.xml"/><Relationship Id="rId21" Type="http://schemas.openxmlformats.org/officeDocument/2006/relationships/slide" Target="slides/slide21.xml"/><Relationship Id="rId42" Type="http://schemas.openxmlformats.org/officeDocument/2006/relationships/slide" Target="slides/slide42.xml"/><Relationship Id="rId47" Type="http://schemas.openxmlformats.org/officeDocument/2006/relationships/slide" Target="slides/slide47.xml"/><Relationship Id="rId63" Type="http://schemas.openxmlformats.org/officeDocument/2006/relationships/slide" Target="slides/slide63.xml"/><Relationship Id="rId68" Type="http://schemas.openxmlformats.org/officeDocument/2006/relationships/slide" Target="slides/slide68.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8" Type="http://schemas.openxmlformats.org/officeDocument/2006/relationships/slide" Target="slides/slide58.xml"/><Relationship Id="rId66" Type="http://schemas.openxmlformats.org/officeDocument/2006/relationships/slide" Target="slides/slide66.xml"/><Relationship Id="rId5" Type="http://schemas.openxmlformats.org/officeDocument/2006/relationships/slide" Target="slides/slide5.xml"/><Relationship Id="rId61" Type="http://schemas.openxmlformats.org/officeDocument/2006/relationships/slide" Target="slides/slide61.xml"/><Relationship Id="rId19" Type="http://schemas.openxmlformats.org/officeDocument/2006/relationships/slide" Target="slides/slide1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64" Type="http://schemas.openxmlformats.org/officeDocument/2006/relationships/slide" Target="slides/slide64.xml"/><Relationship Id="rId69" Type="http://schemas.openxmlformats.org/officeDocument/2006/relationships/slide" Target="slides/slide69.xml"/><Relationship Id="rId8" Type="http://schemas.openxmlformats.org/officeDocument/2006/relationships/slide" Target="slides/slide8.xml"/><Relationship Id="rId51" Type="http://schemas.openxmlformats.org/officeDocument/2006/relationships/slide" Target="slides/slide51.xml"/><Relationship Id="rId72" Type="http://schemas.openxmlformats.org/officeDocument/2006/relationships/slide" Target="slides/slide72.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67" Type="http://schemas.openxmlformats.org/officeDocument/2006/relationships/slide" Target="slides/slide67.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70" Type="http://schemas.openxmlformats.org/officeDocument/2006/relationships/slide" Target="slides/slide70.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 Id="rId10" Type="http://schemas.openxmlformats.org/officeDocument/2006/relationships/slide" Target="slides/slide10.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65" Type="http://schemas.openxmlformats.org/officeDocument/2006/relationships/slide" Target="slides/slide65.xml"/><Relationship Id="rId73" Type="http://schemas.openxmlformats.org/officeDocument/2006/relationships/slide" Target="slides/slide73.xml"/><Relationship Id="rId4" Type="http://schemas.openxmlformats.org/officeDocument/2006/relationships/slide" Target="slides/slide4.xml"/><Relationship Id="rId9" Type="http://schemas.openxmlformats.org/officeDocument/2006/relationships/slide" Target="slides/slide9.xml"/><Relationship Id="rId13" Type="http://schemas.openxmlformats.org/officeDocument/2006/relationships/slide" Target="slides/slide13.xml"/><Relationship Id="rId18" Type="http://schemas.openxmlformats.org/officeDocument/2006/relationships/slide" Target="slides/slide18.xml"/><Relationship Id="rId39" Type="http://schemas.openxmlformats.org/officeDocument/2006/relationships/slide" Target="slides/slide39.xml"/><Relationship Id="rId34" Type="http://schemas.openxmlformats.org/officeDocument/2006/relationships/slide" Target="slides/slide34.xml"/><Relationship Id="rId50" Type="http://schemas.openxmlformats.org/officeDocument/2006/relationships/slide" Target="slides/slide50.xml"/><Relationship Id="rId55" Type="http://schemas.openxmlformats.org/officeDocument/2006/relationships/slide" Target="slides/slide55.xml"/><Relationship Id="rId7" Type="http://schemas.openxmlformats.org/officeDocument/2006/relationships/slide" Target="slides/slide7.xml"/><Relationship Id="rId71" Type="http://schemas.openxmlformats.org/officeDocument/2006/relationships/slide" Target="slides/slide7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78744-3576-4A4A-9E4F-91472EE205E7}"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en-FJ"/>
        </a:p>
      </dgm:t>
    </dgm:pt>
    <dgm:pt modelId="{2406AE5D-7A1A-4D2F-A348-528FCDDA5065}">
      <dgm:prSet phldrT="[Text]"/>
      <dgm:spPr>
        <a:solidFill>
          <a:srgbClr val="002060"/>
        </a:solidFill>
      </dgm:spPr>
      <dgm:t>
        <a:bodyPr/>
        <a:lstStyle/>
        <a:p>
          <a:r>
            <a:rPr lang="en-US" dirty="0"/>
            <a:t>Student Services</a:t>
          </a:r>
          <a:endParaRPr lang="en-FJ" dirty="0"/>
        </a:p>
      </dgm:t>
    </dgm:pt>
    <dgm:pt modelId="{C7836EEA-F9DB-47CE-B578-E355D01635FB}" type="parTrans" cxnId="{1CBE016C-4BF9-4422-91DE-AF47A6A1EE5A}">
      <dgm:prSet/>
      <dgm:spPr/>
      <dgm:t>
        <a:bodyPr/>
        <a:lstStyle/>
        <a:p>
          <a:endParaRPr lang="en-FJ"/>
        </a:p>
      </dgm:t>
    </dgm:pt>
    <dgm:pt modelId="{492B6FB9-9C43-41FF-BB7C-E89F8947533A}" type="sibTrans" cxnId="{1CBE016C-4BF9-4422-91DE-AF47A6A1EE5A}">
      <dgm:prSet/>
      <dgm:spPr/>
      <dgm:t>
        <a:bodyPr/>
        <a:lstStyle/>
        <a:p>
          <a:endParaRPr lang="en-FJ"/>
        </a:p>
      </dgm:t>
    </dgm:pt>
    <dgm:pt modelId="{26BD0FFF-7F5D-4121-BBB6-BDFEA7CB3FD1}">
      <dgm:prSet phldrT="[Text]"/>
      <dgm:spPr/>
      <dgm:t>
        <a:bodyPr/>
        <a:lstStyle/>
        <a:p>
          <a:r>
            <a:rPr lang="en-US" dirty="0"/>
            <a:t>Banner Self Service</a:t>
          </a:r>
          <a:endParaRPr lang="en-FJ" dirty="0"/>
        </a:p>
      </dgm:t>
    </dgm:pt>
    <dgm:pt modelId="{0C9F20C1-3FB7-4574-B96C-4E57ADF1B6F1}" type="parTrans" cxnId="{417767EF-C888-4CDA-875B-A24865FCCC56}">
      <dgm:prSet/>
      <dgm:spPr/>
      <dgm:t>
        <a:bodyPr/>
        <a:lstStyle/>
        <a:p>
          <a:endParaRPr lang="en-FJ"/>
        </a:p>
      </dgm:t>
    </dgm:pt>
    <dgm:pt modelId="{66C07E2D-369F-4AB5-8792-3413DF2A3EC1}" type="sibTrans" cxnId="{417767EF-C888-4CDA-875B-A24865FCCC56}">
      <dgm:prSet/>
      <dgm:spPr/>
      <dgm:t>
        <a:bodyPr/>
        <a:lstStyle/>
        <a:p>
          <a:endParaRPr lang="en-FJ"/>
        </a:p>
      </dgm:t>
    </dgm:pt>
    <dgm:pt modelId="{5D2F18EB-7AD0-4DBA-87DD-FB58A3555AB1}">
      <dgm:prSet phldrT="[Text]"/>
      <dgm:spPr/>
      <dgm:t>
        <a:bodyPr/>
        <a:lstStyle/>
        <a:p>
          <a:r>
            <a:rPr lang="en-US" dirty="0"/>
            <a:t>Moodle Services</a:t>
          </a:r>
          <a:endParaRPr lang="en-FJ" dirty="0"/>
        </a:p>
      </dgm:t>
    </dgm:pt>
    <dgm:pt modelId="{05F3DC08-A10C-4B83-932F-6BACA245C70C}" type="parTrans" cxnId="{53D0A1D0-43CC-4446-9A78-7D02A0323EC1}">
      <dgm:prSet/>
      <dgm:spPr/>
      <dgm:t>
        <a:bodyPr/>
        <a:lstStyle/>
        <a:p>
          <a:endParaRPr lang="en-FJ"/>
        </a:p>
      </dgm:t>
    </dgm:pt>
    <dgm:pt modelId="{8BAEF296-0155-47FC-8343-0901FBBD6CC9}" type="sibTrans" cxnId="{53D0A1D0-43CC-4446-9A78-7D02A0323EC1}">
      <dgm:prSet/>
      <dgm:spPr/>
      <dgm:t>
        <a:bodyPr/>
        <a:lstStyle/>
        <a:p>
          <a:endParaRPr lang="en-FJ"/>
        </a:p>
      </dgm:t>
    </dgm:pt>
    <dgm:pt modelId="{A7FCA0E0-622A-46E0-A855-D350E9787C45}">
      <dgm:prSet phldrT="[Text]"/>
      <dgm:spPr/>
      <dgm:t>
        <a:bodyPr/>
        <a:lstStyle/>
        <a:p>
          <a:r>
            <a:rPr lang="en-US" dirty="0"/>
            <a:t>Student Wi-Fi Request</a:t>
          </a:r>
          <a:endParaRPr lang="en-FJ" dirty="0"/>
        </a:p>
      </dgm:t>
    </dgm:pt>
    <dgm:pt modelId="{E68D6249-1823-44F2-95D6-A3B2AF026555}" type="parTrans" cxnId="{5367CC95-D47C-4807-9798-6CFA3C8F6FD2}">
      <dgm:prSet/>
      <dgm:spPr/>
      <dgm:t>
        <a:bodyPr/>
        <a:lstStyle/>
        <a:p>
          <a:endParaRPr lang="en-FJ"/>
        </a:p>
      </dgm:t>
    </dgm:pt>
    <dgm:pt modelId="{77B7AC90-8BAE-4893-8E94-0CDC91FECAAE}" type="sibTrans" cxnId="{5367CC95-D47C-4807-9798-6CFA3C8F6FD2}">
      <dgm:prSet/>
      <dgm:spPr/>
      <dgm:t>
        <a:bodyPr/>
        <a:lstStyle/>
        <a:p>
          <a:endParaRPr lang="en-FJ"/>
        </a:p>
      </dgm:t>
    </dgm:pt>
    <dgm:pt modelId="{D4E37B56-8494-4EF4-9F47-1CD442E7BD12}">
      <dgm:prSet/>
      <dgm:spPr/>
      <dgm:t>
        <a:bodyPr/>
        <a:lstStyle/>
        <a:p>
          <a:r>
            <a:rPr lang="en-US" dirty="0"/>
            <a:t>Student Email</a:t>
          </a:r>
          <a:endParaRPr lang="en-FJ" dirty="0"/>
        </a:p>
      </dgm:t>
    </dgm:pt>
    <dgm:pt modelId="{4218672C-F6D7-4DBA-B662-CA9E0AB9A3CF}" type="parTrans" cxnId="{8D793FF3-869E-48D4-A25D-90940B6B4447}">
      <dgm:prSet/>
      <dgm:spPr/>
      <dgm:t>
        <a:bodyPr/>
        <a:lstStyle/>
        <a:p>
          <a:endParaRPr lang="en-FJ"/>
        </a:p>
      </dgm:t>
    </dgm:pt>
    <dgm:pt modelId="{61104500-05A8-4F54-A02A-7750CF6C8CD9}" type="sibTrans" cxnId="{8D793FF3-869E-48D4-A25D-90940B6B4447}">
      <dgm:prSet/>
      <dgm:spPr/>
      <dgm:t>
        <a:bodyPr/>
        <a:lstStyle/>
        <a:p>
          <a:endParaRPr lang="en-FJ"/>
        </a:p>
      </dgm:t>
    </dgm:pt>
    <dgm:pt modelId="{CEE5325F-188D-4CD5-8D36-E1A2ECA17D1B}">
      <dgm:prSet phldrT="[Text]"/>
      <dgm:spPr/>
      <dgm:t>
        <a:bodyPr/>
        <a:lstStyle/>
        <a:p>
          <a:r>
            <a:rPr lang="en-US" dirty="0"/>
            <a:t>Student Password Request</a:t>
          </a:r>
          <a:endParaRPr lang="en-FJ" dirty="0"/>
        </a:p>
      </dgm:t>
    </dgm:pt>
    <dgm:pt modelId="{3F52270C-E49C-4851-993E-1756F8E43C08}" type="parTrans" cxnId="{CB62BBAF-C58D-4814-8969-335E116700A7}">
      <dgm:prSet/>
      <dgm:spPr/>
      <dgm:t>
        <a:bodyPr/>
        <a:lstStyle/>
        <a:p>
          <a:endParaRPr lang="en-FJ"/>
        </a:p>
      </dgm:t>
    </dgm:pt>
    <dgm:pt modelId="{9DD9E584-50F9-4235-8818-FA2356B89548}" type="sibTrans" cxnId="{CB62BBAF-C58D-4814-8969-335E116700A7}">
      <dgm:prSet/>
      <dgm:spPr/>
      <dgm:t>
        <a:bodyPr/>
        <a:lstStyle/>
        <a:p>
          <a:endParaRPr lang="en-FJ"/>
        </a:p>
      </dgm:t>
    </dgm:pt>
    <dgm:pt modelId="{63C82D95-EAA7-4EC3-98C2-0BFC0ABAC065}">
      <dgm:prSet/>
      <dgm:spPr>
        <a:solidFill>
          <a:srgbClr val="7030A0"/>
        </a:solidFill>
      </dgm:spPr>
      <dgm:t>
        <a:bodyPr/>
        <a:lstStyle/>
        <a:p>
          <a:r>
            <a:rPr lang="en-US" dirty="0"/>
            <a:t>Other Student IT Related Issues &amp; Assistance</a:t>
          </a:r>
          <a:endParaRPr lang="en-FJ" dirty="0"/>
        </a:p>
      </dgm:t>
    </dgm:pt>
    <dgm:pt modelId="{2F7D2760-D941-4437-AE13-90E641904E99}" type="parTrans" cxnId="{7B60388E-FAF9-41BF-860E-479F21C102CE}">
      <dgm:prSet/>
      <dgm:spPr/>
      <dgm:t>
        <a:bodyPr/>
        <a:lstStyle/>
        <a:p>
          <a:endParaRPr lang="en-FJ"/>
        </a:p>
      </dgm:t>
    </dgm:pt>
    <dgm:pt modelId="{F5D3407A-C5BD-446F-BBD6-08A607818923}" type="sibTrans" cxnId="{7B60388E-FAF9-41BF-860E-479F21C102CE}">
      <dgm:prSet/>
      <dgm:spPr/>
      <dgm:t>
        <a:bodyPr/>
        <a:lstStyle/>
        <a:p>
          <a:endParaRPr lang="en-FJ"/>
        </a:p>
      </dgm:t>
    </dgm:pt>
    <dgm:pt modelId="{40900489-211E-4D1B-923B-71233A75C2FB}" type="pres">
      <dgm:prSet presAssocID="{E1478744-3576-4A4A-9E4F-91472EE205E7}" presName="Name0" presStyleCnt="0">
        <dgm:presLayoutVars>
          <dgm:chMax val="1"/>
          <dgm:dir/>
          <dgm:animLvl val="ctr"/>
          <dgm:resizeHandles val="exact"/>
        </dgm:presLayoutVars>
      </dgm:prSet>
      <dgm:spPr/>
    </dgm:pt>
    <dgm:pt modelId="{4AB6C10A-361E-4948-A30A-0D73222A2E25}" type="pres">
      <dgm:prSet presAssocID="{2406AE5D-7A1A-4D2F-A348-528FCDDA5065}" presName="centerShape" presStyleLbl="node0" presStyleIdx="0" presStyleCnt="1" custScaleX="139342" custScaleY="139342"/>
      <dgm:spPr/>
    </dgm:pt>
    <dgm:pt modelId="{893BA76C-B0F2-40A9-A009-492A15A249A8}" type="pres">
      <dgm:prSet presAssocID="{0C9F20C1-3FB7-4574-B96C-4E57ADF1B6F1}" presName="parTrans" presStyleLbl="sibTrans2D1" presStyleIdx="0" presStyleCnt="6"/>
      <dgm:spPr/>
    </dgm:pt>
    <dgm:pt modelId="{1609B2AE-6C70-4BAE-8BA3-2748462BEC92}" type="pres">
      <dgm:prSet presAssocID="{0C9F20C1-3FB7-4574-B96C-4E57ADF1B6F1}" presName="connectorText" presStyleLbl="sibTrans2D1" presStyleIdx="0" presStyleCnt="6"/>
      <dgm:spPr/>
    </dgm:pt>
    <dgm:pt modelId="{B9B040DB-C311-4C1A-9422-3F9CDFC8A717}" type="pres">
      <dgm:prSet presAssocID="{26BD0FFF-7F5D-4121-BBB6-BDFEA7CB3FD1}" presName="node" presStyleLbl="node1" presStyleIdx="0" presStyleCnt="6">
        <dgm:presLayoutVars>
          <dgm:bulletEnabled val="1"/>
        </dgm:presLayoutVars>
      </dgm:prSet>
      <dgm:spPr/>
    </dgm:pt>
    <dgm:pt modelId="{81393EEA-845B-4687-B523-F5CB4BC784D9}" type="pres">
      <dgm:prSet presAssocID="{05F3DC08-A10C-4B83-932F-6BACA245C70C}" presName="parTrans" presStyleLbl="sibTrans2D1" presStyleIdx="1" presStyleCnt="6"/>
      <dgm:spPr/>
    </dgm:pt>
    <dgm:pt modelId="{C8214E35-6C64-4B9A-870C-9A5DA6EABD6C}" type="pres">
      <dgm:prSet presAssocID="{05F3DC08-A10C-4B83-932F-6BACA245C70C}" presName="connectorText" presStyleLbl="sibTrans2D1" presStyleIdx="1" presStyleCnt="6"/>
      <dgm:spPr/>
    </dgm:pt>
    <dgm:pt modelId="{91AFFCA1-C898-41D4-AD85-1308481A936F}" type="pres">
      <dgm:prSet presAssocID="{5D2F18EB-7AD0-4DBA-87DD-FB58A3555AB1}" presName="node" presStyleLbl="node1" presStyleIdx="1" presStyleCnt="6">
        <dgm:presLayoutVars>
          <dgm:bulletEnabled val="1"/>
        </dgm:presLayoutVars>
      </dgm:prSet>
      <dgm:spPr/>
    </dgm:pt>
    <dgm:pt modelId="{85083320-956B-4AF5-967F-5EA740D7E349}" type="pres">
      <dgm:prSet presAssocID="{3F52270C-E49C-4851-993E-1756F8E43C08}" presName="parTrans" presStyleLbl="sibTrans2D1" presStyleIdx="2" presStyleCnt="6"/>
      <dgm:spPr/>
    </dgm:pt>
    <dgm:pt modelId="{269F0247-A34E-4BFD-ADAA-E5CA1994BDF1}" type="pres">
      <dgm:prSet presAssocID="{3F52270C-E49C-4851-993E-1756F8E43C08}" presName="connectorText" presStyleLbl="sibTrans2D1" presStyleIdx="2" presStyleCnt="6"/>
      <dgm:spPr/>
    </dgm:pt>
    <dgm:pt modelId="{3B57A444-CCD9-48EE-8384-5BAC15F2FE3F}" type="pres">
      <dgm:prSet presAssocID="{CEE5325F-188D-4CD5-8D36-E1A2ECA17D1B}" presName="node" presStyleLbl="node1" presStyleIdx="2" presStyleCnt="6">
        <dgm:presLayoutVars>
          <dgm:bulletEnabled val="1"/>
        </dgm:presLayoutVars>
      </dgm:prSet>
      <dgm:spPr/>
    </dgm:pt>
    <dgm:pt modelId="{7DFF8172-76EA-4902-BFE5-1E34C090D017}" type="pres">
      <dgm:prSet presAssocID="{E68D6249-1823-44F2-95D6-A3B2AF026555}" presName="parTrans" presStyleLbl="sibTrans2D1" presStyleIdx="3" presStyleCnt="6"/>
      <dgm:spPr/>
    </dgm:pt>
    <dgm:pt modelId="{9786EC6D-BDBB-4F4C-8D1B-A2D19250A1F5}" type="pres">
      <dgm:prSet presAssocID="{E68D6249-1823-44F2-95D6-A3B2AF026555}" presName="connectorText" presStyleLbl="sibTrans2D1" presStyleIdx="3" presStyleCnt="6"/>
      <dgm:spPr/>
    </dgm:pt>
    <dgm:pt modelId="{F5F38AB2-A830-45DF-8897-AFBCE10FACB4}" type="pres">
      <dgm:prSet presAssocID="{A7FCA0E0-622A-46E0-A855-D350E9787C45}" presName="node" presStyleLbl="node1" presStyleIdx="3" presStyleCnt="6">
        <dgm:presLayoutVars>
          <dgm:bulletEnabled val="1"/>
        </dgm:presLayoutVars>
      </dgm:prSet>
      <dgm:spPr/>
    </dgm:pt>
    <dgm:pt modelId="{BD3E8FC3-66AF-481E-8738-13BC61F1921B}" type="pres">
      <dgm:prSet presAssocID="{4218672C-F6D7-4DBA-B662-CA9E0AB9A3CF}" presName="parTrans" presStyleLbl="sibTrans2D1" presStyleIdx="4" presStyleCnt="6"/>
      <dgm:spPr/>
    </dgm:pt>
    <dgm:pt modelId="{BAD82C3D-3C6A-4CB1-A257-AD09AE4AE301}" type="pres">
      <dgm:prSet presAssocID="{4218672C-F6D7-4DBA-B662-CA9E0AB9A3CF}" presName="connectorText" presStyleLbl="sibTrans2D1" presStyleIdx="4" presStyleCnt="6"/>
      <dgm:spPr/>
    </dgm:pt>
    <dgm:pt modelId="{A2BEC53D-8388-4803-93BF-219009A5B673}" type="pres">
      <dgm:prSet presAssocID="{D4E37B56-8494-4EF4-9F47-1CD442E7BD12}" presName="node" presStyleLbl="node1" presStyleIdx="4" presStyleCnt="6">
        <dgm:presLayoutVars>
          <dgm:bulletEnabled val="1"/>
        </dgm:presLayoutVars>
      </dgm:prSet>
      <dgm:spPr/>
    </dgm:pt>
    <dgm:pt modelId="{3B9ECBCB-BD66-45A1-B046-FFCF3F3891AF}" type="pres">
      <dgm:prSet presAssocID="{2F7D2760-D941-4437-AE13-90E641904E99}" presName="parTrans" presStyleLbl="sibTrans2D1" presStyleIdx="5" presStyleCnt="6"/>
      <dgm:spPr/>
    </dgm:pt>
    <dgm:pt modelId="{A3A5B2BC-4355-4ED6-8710-EAB9302E4B6B}" type="pres">
      <dgm:prSet presAssocID="{2F7D2760-D941-4437-AE13-90E641904E99}" presName="connectorText" presStyleLbl="sibTrans2D1" presStyleIdx="5" presStyleCnt="6"/>
      <dgm:spPr/>
    </dgm:pt>
    <dgm:pt modelId="{01D36ED0-EFBD-4D6E-9BA2-2B880A364469}" type="pres">
      <dgm:prSet presAssocID="{63C82D95-EAA7-4EC3-98C2-0BFC0ABAC065}" presName="node" presStyleLbl="node1" presStyleIdx="5" presStyleCnt="6">
        <dgm:presLayoutVars>
          <dgm:bulletEnabled val="1"/>
        </dgm:presLayoutVars>
      </dgm:prSet>
      <dgm:spPr/>
    </dgm:pt>
  </dgm:ptLst>
  <dgm:cxnLst>
    <dgm:cxn modelId="{3AB49101-760A-4D9B-B366-B19AF358E7A3}" type="presOf" srcId="{26BD0FFF-7F5D-4121-BBB6-BDFEA7CB3FD1}" destId="{B9B040DB-C311-4C1A-9422-3F9CDFC8A717}" srcOrd="0" destOrd="0" presId="urn:microsoft.com/office/officeart/2005/8/layout/radial5"/>
    <dgm:cxn modelId="{230AFE01-0E6A-485C-A333-E2762DA326E8}" type="presOf" srcId="{CEE5325F-188D-4CD5-8D36-E1A2ECA17D1B}" destId="{3B57A444-CCD9-48EE-8384-5BAC15F2FE3F}" srcOrd="0" destOrd="0" presId="urn:microsoft.com/office/officeart/2005/8/layout/radial5"/>
    <dgm:cxn modelId="{0153C203-3002-4273-BBEB-80C0EF89D810}" type="presOf" srcId="{2F7D2760-D941-4437-AE13-90E641904E99}" destId="{A3A5B2BC-4355-4ED6-8710-EAB9302E4B6B}" srcOrd="1" destOrd="0" presId="urn:microsoft.com/office/officeart/2005/8/layout/radial5"/>
    <dgm:cxn modelId="{A5F3E00D-12B9-4989-B389-CBEFD87CFED8}" type="presOf" srcId="{A7FCA0E0-622A-46E0-A855-D350E9787C45}" destId="{F5F38AB2-A830-45DF-8897-AFBCE10FACB4}" srcOrd="0" destOrd="0" presId="urn:microsoft.com/office/officeart/2005/8/layout/radial5"/>
    <dgm:cxn modelId="{02902A37-6A5D-4922-9334-90B6D5941BCC}" type="presOf" srcId="{63C82D95-EAA7-4EC3-98C2-0BFC0ABAC065}" destId="{01D36ED0-EFBD-4D6E-9BA2-2B880A364469}" srcOrd="0" destOrd="0" presId="urn:microsoft.com/office/officeart/2005/8/layout/radial5"/>
    <dgm:cxn modelId="{07BAD437-50BF-4D73-8DF3-8F2C9DA7029D}" type="presOf" srcId="{0C9F20C1-3FB7-4574-B96C-4E57ADF1B6F1}" destId="{893BA76C-B0F2-40A9-A009-492A15A249A8}" srcOrd="0" destOrd="0" presId="urn:microsoft.com/office/officeart/2005/8/layout/radial5"/>
    <dgm:cxn modelId="{8DF3ED3D-1FD3-402A-AFA9-161F3AA8BA28}" type="presOf" srcId="{3F52270C-E49C-4851-993E-1756F8E43C08}" destId="{85083320-956B-4AF5-967F-5EA740D7E349}" srcOrd="0" destOrd="0" presId="urn:microsoft.com/office/officeart/2005/8/layout/radial5"/>
    <dgm:cxn modelId="{81366C3E-2362-4A84-9A85-99437A198BD3}" type="presOf" srcId="{4218672C-F6D7-4DBA-B662-CA9E0AB9A3CF}" destId="{BD3E8FC3-66AF-481E-8738-13BC61F1921B}" srcOrd="0" destOrd="0" presId="urn:microsoft.com/office/officeart/2005/8/layout/radial5"/>
    <dgm:cxn modelId="{2BF1BF6A-EDE9-4456-92E8-5EA566A70E67}" type="presOf" srcId="{2406AE5D-7A1A-4D2F-A348-528FCDDA5065}" destId="{4AB6C10A-361E-4948-A30A-0D73222A2E25}" srcOrd="0" destOrd="0" presId="urn:microsoft.com/office/officeart/2005/8/layout/radial5"/>
    <dgm:cxn modelId="{1CBE016C-4BF9-4422-91DE-AF47A6A1EE5A}" srcId="{E1478744-3576-4A4A-9E4F-91472EE205E7}" destId="{2406AE5D-7A1A-4D2F-A348-528FCDDA5065}" srcOrd="0" destOrd="0" parTransId="{C7836EEA-F9DB-47CE-B578-E355D01635FB}" sibTransId="{492B6FB9-9C43-41FF-BB7C-E89F8947533A}"/>
    <dgm:cxn modelId="{88276756-AA86-47D9-91B2-195465C1BE94}" type="presOf" srcId="{05F3DC08-A10C-4B83-932F-6BACA245C70C}" destId="{C8214E35-6C64-4B9A-870C-9A5DA6EABD6C}" srcOrd="1" destOrd="0" presId="urn:microsoft.com/office/officeart/2005/8/layout/radial5"/>
    <dgm:cxn modelId="{5FDAF17A-5DEB-480B-9FC1-08E19CDC721A}" type="presOf" srcId="{5D2F18EB-7AD0-4DBA-87DD-FB58A3555AB1}" destId="{91AFFCA1-C898-41D4-AD85-1308481A936F}" srcOrd="0" destOrd="0" presId="urn:microsoft.com/office/officeart/2005/8/layout/radial5"/>
    <dgm:cxn modelId="{26CED385-1A9C-4101-AEDC-2EE275EBE090}" type="presOf" srcId="{3F52270C-E49C-4851-993E-1756F8E43C08}" destId="{269F0247-A34E-4BFD-ADAA-E5CA1994BDF1}" srcOrd="1" destOrd="0" presId="urn:microsoft.com/office/officeart/2005/8/layout/radial5"/>
    <dgm:cxn modelId="{9F8A2789-5495-4931-AB00-BCE66FB513A7}" type="presOf" srcId="{05F3DC08-A10C-4B83-932F-6BACA245C70C}" destId="{81393EEA-845B-4687-B523-F5CB4BC784D9}" srcOrd="0" destOrd="0" presId="urn:microsoft.com/office/officeart/2005/8/layout/radial5"/>
    <dgm:cxn modelId="{300CAF8D-F707-437E-AD07-AE7DEE112B75}" type="presOf" srcId="{D4E37B56-8494-4EF4-9F47-1CD442E7BD12}" destId="{A2BEC53D-8388-4803-93BF-219009A5B673}" srcOrd="0" destOrd="0" presId="urn:microsoft.com/office/officeart/2005/8/layout/radial5"/>
    <dgm:cxn modelId="{7B60388E-FAF9-41BF-860E-479F21C102CE}" srcId="{2406AE5D-7A1A-4D2F-A348-528FCDDA5065}" destId="{63C82D95-EAA7-4EC3-98C2-0BFC0ABAC065}" srcOrd="5" destOrd="0" parTransId="{2F7D2760-D941-4437-AE13-90E641904E99}" sibTransId="{F5D3407A-C5BD-446F-BBD6-08A607818923}"/>
    <dgm:cxn modelId="{5367CC95-D47C-4807-9798-6CFA3C8F6FD2}" srcId="{2406AE5D-7A1A-4D2F-A348-528FCDDA5065}" destId="{A7FCA0E0-622A-46E0-A855-D350E9787C45}" srcOrd="3" destOrd="0" parTransId="{E68D6249-1823-44F2-95D6-A3B2AF026555}" sibTransId="{77B7AC90-8BAE-4893-8E94-0CDC91FECAAE}"/>
    <dgm:cxn modelId="{30ECEA9F-7F39-4AFE-A24E-7EB7CE72F6AE}" type="presOf" srcId="{2F7D2760-D941-4437-AE13-90E641904E99}" destId="{3B9ECBCB-BD66-45A1-B046-FFCF3F3891AF}" srcOrd="0" destOrd="0" presId="urn:microsoft.com/office/officeart/2005/8/layout/radial5"/>
    <dgm:cxn modelId="{ADDD85A0-9207-458A-9B52-723FA326DE9B}" type="presOf" srcId="{4218672C-F6D7-4DBA-B662-CA9E0AB9A3CF}" destId="{BAD82C3D-3C6A-4CB1-A257-AD09AE4AE301}" srcOrd="1" destOrd="0" presId="urn:microsoft.com/office/officeart/2005/8/layout/radial5"/>
    <dgm:cxn modelId="{0A89BAA2-28FB-4455-B983-D202B015B2E0}" type="presOf" srcId="{E68D6249-1823-44F2-95D6-A3B2AF026555}" destId="{7DFF8172-76EA-4902-BFE5-1E34C090D017}" srcOrd="0" destOrd="0" presId="urn:microsoft.com/office/officeart/2005/8/layout/radial5"/>
    <dgm:cxn modelId="{5E1F25A4-17C2-4389-A591-CF8602CF696D}" type="presOf" srcId="{E1478744-3576-4A4A-9E4F-91472EE205E7}" destId="{40900489-211E-4D1B-923B-71233A75C2FB}" srcOrd="0" destOrd="0" presId="urn:microsoft.com/office/officeart/2005/8/layout/radial5"/>
    <dgm:cxn modelId="{CB62BBAF-C58D-4814-8969-335E116700A7}" srcId="{2406AE5D-7A1A-4D2F-A348-528FCDDA5065}" destId="{CEE5325F-188D-4CD5-8D36-E1A2ECA17D1B}" srcOrd="2" destOrd="0" parTransId="{3F52270C-E49C-4851-993E-1756F8E43C08}" sibTransId="{9DD9E584-50F9-4235-8818-FA2356B89548}"/>
    <dgm:cxn modelId="{EAF536C6-4348-4159-9BE0-F78AD4467218}" type="presOf" srcId="{E68D6249-1823-44F2-95D6-A3B2AF026555}" destId="{9786EC6D-BDBB-4F4C-8D1B-A2D19250A1F5}" srcOrd="1" destOrd="0" presId="urn:microsoft.com/office/officeart/2005/8/layout/radial5"/>
    <dgm:cxn modelId="{53D0A1D0-43CC-4446-9A78-7D02A0323EC1}" srcId="{2406AE5D-7A1A-4D2F-A348-528FCDDA5065}" destId="{5D2F18EB-7AD0-4DBA-87DD-FB58A3555AB1}" srcOrd="1" destOrd="0" parTransId="{05F3DC08-A10C-4B83-932F-6BACA245C70C}" sibTransId="{8BAEF296-0155-47FC-8343-0901FBBD6CC9}"/>
    <dgm:cxn modelId="{373227DC-7597-497A-B43C-04D0FCE3F141}" type="presOf" srcId="{0C9F20C1-3FB7-4574-B96C-4E57ADF1B6F1}" destId="{1609B2AE-6C70-4BAE-8BA3-2748462BEC92}" srcOrd="1" destOrd="0" presId="urn:microsoft.com/office/officeart/2005/8/layout/radial5"/>
    <dgm:cxn modelId="{417767EF-C888-4CDA-875B-A24865FCCC56}" srcId="{2406AE5D-7A1A-4D2F-A348-528FCDDA5065}" destId="{26BD0FFF-7F5D-4121-BBB6-BDFEA7CB3FD1}" srcOrd="0" destOrd="0" parTransId="{0C9F20C1-3FB7-4574-B96C-4E57ADF1B6F1}" sibTransId="{66C07E2D-369F-4AB5-8792-3413DF2A3EC1}"/>
    <dgm:cxn modelId="{8D793FF3-869E-48D4-A25D-90940B6B4447}" srcId="{2406AE5D-7A1A-4D2F-A348-528FCDDA5065}" destId="{D4E37B56-8494-4EF4-9F47-1CD442E7BD12}" srcOrd="4" destOrd="0" parTransId="{4218672C-F6D7-4DBA-B662-CA9E0AB9A3CF}" sibTransId="{61104500-05A8-4F54-A02A-7750CF6C8CD9}"/>
    <dgm:cxn modelId="{94CF1777-FF68-41C6-A3B1-879C39A9C1F2}" type="presParOf" srcId="{40900489-211E-4D1B-923B-71233A75C2FB}" destId="{4AB6C10A-361E-4948-A30A-0D73222A2E25}" srcOrd="0" destOrd="0" presId="urn:microsoft.com/office/officeart/2005/8/layout/radial5"/>
    <dgm:cxn modelId="{70F2184D-CB55-4D68-B588-B9768F4D1ADF}" type="presParOf" srcId="{40900489-211E-4D1B-923B-71233A75C2FB}" destId="{893BA76C-B0F2-40A9-A009-492A15A249A8}" srcOrd="1" destOrd="0" presId="urn:microsoft.com/office/officeart/2005/8/layout/radial5"/>
    <dgm:cxn modelId="{D5733AC2-54AD-41C2-8236-074919DEDA64}" type="presParOf" srcId="{893BA76C-B0F2-40A9-A009-492A15A249A8}" destId="{1609B2AE-6C70-4BAE-8BA3-2748462BEC92}" srcOrd="0" destOrd="0" presId="urn:microsoft.com/office/officeart/2005/8/layout/radial5"/>
    <dgm:cxn modelId="{BF8D23DA-FB23-41BD-A131-2340ACDF2F63}" type="presParOf" srcId="{40900489-211E-4D1B-923B-71233A75C2FB}" destId="{B9B040DB-C311-4C1A-9422-3F9CDFC8A717}" srcOrd="2" destOrd="0" presId="urn:microsoft.com/office/officeart/2005/8/layout/radial5"/>
    <dgm:cxn modelId="{21257E05-628B-48D6-B41A-BBB8E82F66A8}" type="presParOf" srcId="{40900489-211E-4D1B-923B-71233A75C2FB}" destId="{81393EEA-845B-4687-B523-F5CB4BC784D9}" srcOrd="3" destOrd="0" presId="urn:microsoft.com/office/officeart/2005/8/layout/radial5"/>
    <dgm:cxn modelId="{A158691E-B625-41A7-B5D9-7BB9ED53DFD6}" type="presParOf" srcId="{81393EEA-845B-4687-B523-F5CB4BC784D9}" destId="{C8214E35-6C64-4B9A-870C-9A5DA6EABD6C}" srcOrd="0" destOrd="0" presId="urn:microsoft.com/office/officeart/2005/8/layout/radial5"/>
    <dgm:cxn modelId="{553034A1-A68A-42A8-A550-0EB95E44459D}" type="presParOf" srcId="{40900489-211E-4D1B-923B-71233A75C2FB}" destId="{91AFFCA1-C898-41D4-AD85-1308481A936F}" srcOrd="4" destOrd="0" presId="urn:microsoft.com/office/officeart/2005/8/layout/radial5"/>
    <dgm:cxn modelId="{D1909B3A-BD22-4EBB-957C-CB60C42A20DD}" type="presParOf" srcId="{40900489-211E-4D1B-923B-71233A75C2FB}" destId="{85083320-956B-4AF5-967F-5EA740D7E349}" srcOrd="5" destOrd="0" presId="urn:microsoft.com/office/officeart/2005/8/layout/radial5"/>
    <dgm:cxn modelId="{DA2A6E0B-EC2D-4062-9A19-9D5D78DC9913}" type="presParOf" srcId="{85083320-956B-4AF5-967F-5EA740D7E349}" destId="{269F0247-A34E-4BFD-ADAA-E5CA1994BDF1}" srcOrd="0" destOrd="0" presId="urn:microsoft.com/office/officeart/2005/8/layout/radial5"/>
    <dgm:cxn modelId="{44CD56D7-575C-460A-A2D4-C916A9F5A960}" type="presParOf" srcId="{40900489-211E-4D1B-923B-71233A75C2FB}" destId="{3B57A444-CCD9-48EE-8384-5BAC15F2FE3F}" srcOrd="6" destOrd="0" presId="urn:microsoft.com/office/officeart/2005/8/layout/radial5"/>
    <dgm:cxn modelId="{CCE6A795-D229-45AA-9F2B-0B8C830B75CF}" type="presParOf" srcId="{40900489-211E-4D1B-923B-71233A75C2FB}" destId="{7DFF8172-76EA-4902-BFE5-1E34C090D017}" srcOrd="7" destOrd="0" presId="urn:microsoft.com/office/officeart/2005/8/layout/radial5"/>
    <dgm:cxn modelId="{E952749B-AA8B-4D6C-AF51-53DA65C1B285}" type="presParOf" srcId="{7DFF8172-76EA-4902-BFE5-1E34C090D017}" destId="{9786EC6D-BDBB-4F4C-8D1B-A2D19250A1F5}" srcOrd="0" destOrd="0" presId="urn:microsoft.com/office/officeart/2005/8/layout/radial5"/>
    <dgm:cxn modelId="{0C678168-5BA1-46CA-A461-1FABA21E10CC}" type="presParOf" srcId="{40900489-211E-4D1B-923B-71233A75C2FB}" destId="{F5F38AB2-A830-45DF-8897-AFBCE10FACB4}" srcOrd="8" destOrd="0" presId="urn:microsoft.com/office/officeart/2005/8/layout/radial5"/>
    <dgm:cxn modelId="{BDDA1CD3-6910-4696-90A8-8CA41E733BBB}" type="presParOf" srcId="{40900489-211E-4D1B-923B-71233A75C2FB}" destId="{BD3E8FC3-66AF-481E-8738-13BC61F1921B}" srcOrd="9" destOrd="0" presId="urn:microsoft.com/office/officeart/2005/8/layout/radial5"/>
    <dgm:cxn modelId="{1B70DA5D-BCEB-4627-8919-98C9D35A1A58}" type="presParOf" srcId="{BD3E8FC3-66AF-481E-8738-13BC61F1921B}" destId="{BAD82C3D-3C6A-4CB1-A257-AD09AE4AE301}" srcOrd="0" destOrd="0" presId="urn:microsoft.com/office/officeart/2005/8/layout/radial5"/>
    <dgm:cxn modelId="{74E09280-D7D3-4D00-AE95-7FBAA45D7112}" type="presParOf" srcId="{40900489-211E-4D1B-923B-71233A75C2FB}" destId="{A2BEC53D-8388-4803-93BF-219009A5B673}" srcOrd="10" destOrd="0" presId="urn:microsoft.com/office/officeart/2005/8/layout/radial5"/>
    <dgm:cxn modelId="{67F2B749-80E7-46D0-BE2E-6F3512CC6A7A}" type="presParOf" srcId="{40900489-211E-4D1B-923B-71233A75C2FB}" destId="{3B9ECBCB-BD66-45A1-B046-FFCF3F3891AF}" srcOrd="11" destOrd="0" presId="urn:microsoft.com/office/officeart/2005/8/layout/radial5"/>
    <dgm:cxn modelId="{6E0A2263-DDE8-47CB-AC79-BA303C8737F0}" type="presParOf" srcId="{3B9ECBCB-BD66-45A1-B046-FFCF3F3891AF}" destId="{A3A5B2BC-4355-4ED6-8710-EAB9302E4B6B}" srcOrd="0" destOrd="0" presId="urn:microsoft.com/office/officeart/2005/8/layout/radial5"/>
    <dgm:cxn modelId="{05AF925B-C65C-432F-AAEB-7949A7819C69}" type="presParOf" srcId="{40900489-211E-4D1B-923B-71233A75C2FB}" destId="{01D36ED0-EFBD-4D6E-9BA2-2B880A364469}"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D8401-F976-46DC-9C4C-9912F96B33D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BDAB62-A05B-4703-BF3D-E4FF1F0DFFAF}">
      <dgm:prSet/>
      <dgm:spPr/>
      <dgm:t>
        <a:bodyPr/>
        <a:lstStyle/>
        <a:p>
          <a:pPr algn="ctr" rtl="0"/>
          <a:r>
            <a:rPr lang="en-US" b="1" dirty="0"/>
            <a:t>Students failing to comply will be asked to leave the Lab and if the behavior persists DISCIPLINARY ACTIONS will be taken.</a:t>
          </a:r>
          <a:endParaRPr lang="en-US" dirty="0"/>
        </a:p>
      </dgm:t>
    </dgm:pt>
    <dgm:pt modelId="{3F5AA0F1-5867-4012-ABE8-D39BA5FC5722}" type="parTrans" cxnId="{AB33F99F-3799-4062-9355-BF728A3B9CED}">
      <dgm:prSet/>
      <dgm:spPr/>
      <dgm:t>
        <a:bodyPr/>
        <a:lstStyle/>
        <a:p>
          <a:endParaRPr lang="en-US"/>
        </a:p>
      </dgm:t>
    </dgm:pt>
    <dgm:pt modelId="{68C12DAB-BA14-4CD0-B8B8-8C7263E833D0}" type="sibTrans" cxnId="{AB33F99F-3799-4062-9355-BF728A3B9CED}">
      <dgm:prSet/>
      <dgm:spPr/>
      <dgm:t>
        <a:bodyPr/>
        <a:lstStyle/>
        <a:p>
          <a:endParaRPr lang="en-US"/>
        </a:p>
      </dgm:t>
    </dgm:pt>
    <dgm:pt modelId="{5A3A1379-0E01-4AAE-A049-218F534C59BC}" type="pres">
      <dgm:prSet presAssocID="{29DD8401-F976-46DC-9C4C-9912F96B33D2}" presName="linear" presStyleCnt="0">
        <dgm:presLayoutVars>
          <dgm:animLvl val="lvl"/>
          <dgm:resizeHandles val="exact"/>
        </dgm:presLayoutVars>
      </dgm:prSet>
      <dgm:spPr/>
    </dgm:pt>
    <dgm:pt modelId="{60546382-8E02-40F5-9461-B1036D954284}" type="pres">
      <dgm:prSet presAssocID="{55BDAB62-A05B-4703-BF3D-E4FF1F0DFFAF}" presName="parentText" presStyleLbl="node1" presStyleIdx="0" presStyleCnt="1" custLinFactNeighborX="-2113" custLinFactNeighborY="-193">
        <dgm:presLayoutVars>
          <dgm:chMax val="0"/>
          <dgm:bulletEnabled val="1"/>
        </dgm:presLayoutVars>
      </dgm:prSet>
      <dgm:spPr/>
    </dgm:pt>
  </dgm:ptLst>
  <dgm:cxnLst>
    <dgm:cxn modelId="{A3C1B90F-F4A1-4A9B-8FE7-699DFD163069}" type="presOf" srcId="{29DD8401-F976-46DC-9C4C-9912F96B33D2}" destId="{5A3A1379-0E01-4AAE-A049-218F534C59BC}" srcOrd="0" destOrd="0" presId="urn:microsoft.com/office/officeart/2005/8/layout/vList2"/>
    <dgm:cxn modelId="{AB33F99F-3799-4062-9355-BF728A3B9CED}" srcId="{29DD8401-F976-46DC-9C4C-9912F96B33D2}" destId="{55BDAB62-A05B-4703-BF3D-E4FF1F0DFFAF}" srcOrd="0" destOrd="0" parTransId="{3F5AA0F1-5867-4012-ABE8-D39BA5FC5722}" sibTransId="{68C12DAB-BA14-4CD0-B8B8-8C7263E833D0}"/>
    <dgm:cxn modelId="{DE029EEC-71F6-4EAF-B227-DEAB9770DB2A}" type="presOf" srcId="{55BDAB62-A05B-4703-BF3D-E4FF1F0DFFAF}" destId="{60546382-8E02-40F5-9461-B1036D954284}" srcOrd="0" destOrd="0" presId="urn:microsoft.com/office/officeart/2005/8/layout/vList2"/>
    <dgm:cxn modelId="{132677BA-98E8-4F46-BB8D-AF8B02ED3F6C}" type="presParOf" srcId="{5A3A1379-0E01-4AAE-A049-218F534C59BC}" destId="{60546382-8E02-40F5-9461-B1036D95428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BAE18C-87B8-4B84-A519-56391B9257C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A8481C69-41D3-4796-9B48-EDAD455ADE62}">
      <dgm:prSet/>
      <dgm:spPr/>
      <dgm:t>
        <a:bodyPr/>
        <a:lstStyle/>
        <a:p>
          <a:r>
            <a:rPr lang="en-NZ" b="1"/>
            <a:t>Students must have VALID ID Cards before entering the lab.</a:t>
          </a:r>
          <a:endParaRPr lang="en-US"/>
        </a:p>
      </dgm:t>
    </dgm:pt>
    <dgm:pt modelId="{D4C27FB6-FA7C-42E3-8E23-2D7ACEC84884}" type="parTrans" cxnId="{3901FB4A-6952-4239-A089-E80B2F9499F9}">
      <dgm:prSet/>
      <dgm:spPr/>
      <dgm:t>
        <a:bodyPr/>
        <a:lstStyle/>
        <a:p>
          <a:endParaRPr lang="en-US"/>
        </a:p>
      </dgm:t>
    </dgm:pt>
    <dgm:pt modelId="{B5EF4673-09AD-4C0F-871F-314795C705D4}" type="sibTrans" cxnId="{3901FB4A-6952-4239-A089-E80B2F9499F9}">
      <dgm:prSet/>
      <dgm:spPr/>
      <dgm:t>
        <a:bodyPr/>
        <a:lstStyle/>
        <a:p>
          <a:endParaRPr lang="en-US"/>
        </a:p>
      </dgm:t>
    </dgm:pt>
    <dgm:pt modelId="{C262F9E9-325E-4839-BB03-8B525C802DB8}">
      <dgm:prSet/>
      <dgm:spPr/>
      <dgm:t>
        <a:bodyPr/>
        <a:lstStyle/>
        <a:p>
          <a:r>
            <a:rPr lang="en-NZ" b="1"/>
            <a:t>No playing of music, games and videos in the Lab PCs.</a:t>
          </a:r>
          <a:endParaRPr lang="en-US"/>
        </a:p>
      </dgm:t>
    </dgm:pt>
    <dgm:pt modelId="{EF7A756E-5E14-40F8-82BA-9F1A28D78514}" type="parTrans" cxnId="{E3EDA273-EDC0-448D-A71D-54142EB02E46}">
      <dgm:prSet/>
      <dgm:spPr/>
      <dgm:t>
        <a:bodyPr/>
        <a:lstStyle/>
        <a:p>
          <a:endParaRPr lang="en-US"/>
        </a:p>
      </dgm:t>
    </dgm:pt>
    <dgm:pt modelId="{DF0DABD2-5697-401C-815B-A9F3AC479C25}" type="sibTrans" cxnId="{E3EDA273-EDC0-448D-A71D-54142EB02E46}">
      <dgm:prSet/>
      <dgm:spPr/>
      <dgm:t>
        <a:bodyPr/>
        <a:lstStyle/>
        <a:p>
          <a:endParaRPr lang="en-US"/>
        </a:p>
      </dgm:t>
    </dgm:pt>
    <dgm:pt modelId="{F1881AC7-D651-49D5-B26D-67EA733E282A}">
      <dgm:prSet/>
      <dgm:spPr/>
      <dgm:t>
        <a:bodyPr/>
        <a:lstStyle/>
        <a:p>
          <a:r>
            <a:rPr lang="en-NZ" b="1"/>
            <a:t>No pornographic materials to be viewed.</a:t>
          </a:r>
          <a:endParaRPr lang="en-US"/>
        </a:p>
      </dgm:t>
    </dgm:pt>
    <dgm:pt modelId="{52702EBD-6689-4843-B643-39E9E6AA19F1}" type="parTrans" cxnId="{252AAFE7-2FE2-4649-8578-D0EC7AF37E03}">
      <dgm:prSet/>
      <dgm:spPr/>
      <dgm:t>
        <a:bodyPr/>
        <a:lstStyle/>
        <a:p>
          <a:endParaRPr lang="en-US"/>
        </a:p>
      </dgm:t>
    </dgm:pt>
    <dgm:pt modelId="{F17B0350-898C-4460-B0BA-BEE846F1258B}" type="sibTrans" cxnId="{252AAFE7-2FE2-4649-8578-D0EC7AF37E03}">
      <dgm:prSet/>
      <dgm:spPr/>
      <dgm:t>
        <a:bodyPr/>
        <a:lstStyle/>
        <a:p>
          <a:endParaRPr lang="en-US"/>
        </a:p>
      </dgm:t>
    </dgm:pt>
    <dgm:pt modelId="{60E49FA7-9434-4658-9FF8-86D07F174961}">
      <dgm:prSet/>
      <dgm:spPr/>
      <dgm:t>
        <a:bodyPr/>
        <a:lstStyle/>
        <a:p>
          <a:r>
            <a:rPr lang="en-NZ" b="1"/>
            <a:t>Students are NOT allowed to eat or drink in the lab.</a:t>
          </a:r>
          <a:endParaRPr lang="en-US"/>
        </a:p>
      </dgm:t>
    </dgm:pt>
    <dgm:pt modelId="{CD8FA8D1-6EFB-401E-AFEB-FB4E2174A801}" type="parTrans" cxnId="{6518EC2B-E663-4FA0-9CC2-89B1C1638FF4}">
      <dgm:prSet/>
      <dgm:spPr/>
      <dgm:t>
        <a:bodyPr/>
        <a:lstStyle/>
        <a:p>
          <a:endParaRPr lang="en-US"/>
        </a:p>
      </dgm:t>
    </dgm:pt>
    <dgm:pt modelId="{AA3A0130-8DFD-4388-B053-0FE9E53F1148}" type="sibTrans" cxnId="{6518EC2B-E663-4FA0-9CC2-89B1C1638FF4}">
      <dgm:prSet/>
      <dgm:spPr/>
      <dgm:t>
        <a:bodyPr/>
        <a:lstStyle/>
        <a:p>
          <a:endParaRPr lang="en-US"/>
        </a:p>
      </dgm:t>
    </dgm:pt>
    <dgm:pt modelId="{D175E946-06EC-4C05-839D-D11D5AA0E456}">
      <dgm:prSet/>
      <dgm:spPr/>
      <dgm:t>
        <a:bodyPr/>
        <a:lstStyle/>
        <a:p>
          <a:r>
            <a:rPr lang="en-NZ" b="1"/>
            <a:t>No grouping around a particular PC.</a:t>
          </a:r>
          <a:endParaRPr lang="en-US"/>
        </a:p>
      </dgm:t>
    </dgm:pt>
    <dgm:pt modelId="{F79BBC77-9A1C-4CA5-B021-9925150B406E}" type="parTrans" cxnId="{C90B8665-2459-48BA-B574-42EC9DD3B785}">
      <dgm:prSet/>
      <dgm:spPr/>
      <dgm:t>
        <a:bodyPr/>
        <a:lstStyle/>
        <a:p>
          <a:endParaRPr lang="en-US"/>
        </a:p>
      </dgm:t>
    </dgm:pt>
    <dgm:pt modelId="{EEF923A1-222E-4B64-A9E9-32F57A8BEBB8}" type="sibTrans" cxnId="{C90B8665-2459-48BA-B574-42EC9DD3B785}">
      <dgm:prSet/>
      <dgm:spPr/>
      <dgm:t>
        <a:bodyPr/>
        <a:lstStyle/>
        <a:p>
          <a:endParaRPr lang="en-US"/>
        </a:p>
      </dgm:t>
    </dgm:pt>
    <dgm:pt modelId="{6C435858-9F6E-40B3-A72B-CFAC0B4D4367}">
      <dgm:prSet/>
      <dgm:spPr/>
      <dgm:t>
        <a:bodyPr/>
        <a:lstStyle/>
        <a:p>
          <a:r>
            <a:rPr lang="en-NZ" b="1"/>
            <a:t>Scan your flash drive for Virus checks before accessing them in the Lab PCs.</a:t>
          </a:r>
          <a:endParaRPr lang="en-US"/>
        </a:p>
      </dgm:t>
    </dgm:pt>
    <dgm:pt modelId="{F09DD22C-B01B-496F-B5C7-376A4B1678A7}" type="parTrans" cxnId="{0C20869F-0A46-4F7F-BD82-081F0578D67E}">
      <dgm:prSet/>
      <dgm:spPr/>
      <dgm:t>
        <a:bodyPr/>
        <a:lstStyle/>
        <a:p>
          <a:endParaRPr lang="en-US"/>
        </a:p>
      </dgm:t>
    </dgm:pt>
    <dgm:pt modelId="{107C6837-89D2-44D5-82FC-68491F6FE879}" type="sibTrans" cxnId="{0C20869F-0A46-4F7F-BD82-081F0578D67E}">
      <dgm:prSet/>
      <dgm:spPr/>
      <dgm:t>
        <a:bodyPr/>
        <a:lstStyle/>
        <a:p>
          <a:endParaRPr lang="en-US"/>
        </a:p>
      </dgm:t>
    </dgm:pt>
    <dgm:pt modelId="{AD7A4DB1-BBB8-40EA-8165-194308B6D39D}">
      <dgm:prSet/>
      <dgm:spPr/>
      <dgm:t>
        <a:bodyPr/>
        <a:lstStyle/>
        <a:p>
          <a:r>
            <a:rPr lang="en-NZ" b="1"/>
            <a:t>No disruptive or disorderly behaviour.</a:t>
          </a:r>
          <a:endParaRPr lang="en-US"/>
        </a:p>
      </dgm:t>
    </dgm:pt>
    <dgm:pt modelId="{3F592931-CDA9-4F00-8AC3-66F8C6E83DEB}" type="parTrans" cxnId="{3839C659-6BBA-4B38-BBE9-1158BA0055F2}">
      <dgm:prSet/>
      <dgm:spPr/>
      <dgm:t>
        <a:bodyPr/>
        <a:lstStyle/>
        <a:p>
          <a:endParaRPr lang="en-US"/>
        </a:p>
      </dgm:t>
    </dgm:pt>
    <dgm:pt modelId="{03F3CB27-4153-4ABD-8C08-5E0D4B692856}" type="sibTrans" cxnId="{3839C659-6BBA-4B38-BBE9-1158BA0055F2}">
      <dgm:prSet/>
      <dgm:spPr/>
      <dgm:t>
        <a:bodyPr/>
        <a:lstStyle/>
        <a:p>
          <a:endParaRPr lang="en-US"/>
        </a:p>
      </dgm:t>
    </dgm:pt>
    <dgm:pt modelId="{E1FD76FD-5CB0-408A-BE83-D0AA4EEEFA81}">
      <dgm:prSet/>
      <dgm:spPr/>
      <dgm:t>
        <a:bodyPr/>
        <a:lstStyle/>
        <a:p>
          <a:r>
            <a:rPr lang="en-US" b="1"/>
            <a:t>Backup your work regularly in your flash drive. Do not use hard disk as a backup drive as this will delete information.</a:t>
          </a:r>
          <a:endParaRPr lang="en-US"/>
        </a:p>
      </dgm:t>
    </dgm:pt>
    <dgm:pt modelId="{63A1C0B1-FB0F-4275-8D74-CC8414710154}" type="parTrans" cxnId="{D5C12707-6271-4BF4-8A30-5FD5E39210F0}">
      <dgm:prSet/>
      <dgm:spPr/>
      <dgm:t>
        <a:bodyPr/>
        <a:lstStyle/>
        <a:p>
          <a:endParaRPr lang="en-US"/>
        </a:p>
      </dgm:t>
    </dgm:pt>
    <dgm:pt modelId="{D518E0DE-A5C4-4702-9DD6-677819089B44}" type="sibTrans" cxnId="{D5C12707-6271-4BF4-8A30-5FD5E39210F0}">
      <dgm:prSet/>
      <dgm:spPr/>
      <dgm:t>
        <a:bodyPr/>
        <a:lstStyle/>
        <a:p>
          <a:endParaRPr lang="en-US"/>
        </a:p>
      </dgm:t>
    </dgm:pt>
    <dgm:pt modelId="{CF00D291-43EA-465F-9151-0E41D1548FBB}">
      <dgm:prSet/>
      <dgm:spPr/>
      <dgm:t>
        <a:bodyPr/>
        <a:lstStyle/>
        <a:p>
          <a:r>
            <a:rPr lang="en-US" b="1"/>
            <a:t>Users should not use other students account. Do not share Username and Password with others.</a:t>
          </a:r>
          <a:endParaRPr lang="en-US"/>
        </a:p>
      </dgm:t>
    </dgm:pt>
    <dgm:pt modelId="{B524517E-79D4-40C7-A23E-D9AB3B87E48A}" type="parTrans" cxnId="{9B177061-3EDE-4D11-AEAA-CB868A1CC203}">
      <dgm:prSet/>
      <dgm:spPr/>
      <dgm:t>
        <a:bodyPr/>
        <a:lstStyle/>
        <a:p>
          <a:endParaRPr lang="en-US"/>
        </a:p>
      </dgm:t>
    </dgm:pt>
    <dgm:pt modelId="{6E4E7B3C-F64A-461A-87B7-C87069FE5883}" type="sibTrans" cxnId="{9B177061-3EDE-4D11-AEAA-CB868A1CC203}">
      <dgm:prSet/>
      <dgm:spPr/>
      <dgm:t>
        <a:bodyPr/>
        <a:lstStyle/>
        <a:p>
          <a:endParaRPr lang="en-US"/>
        </a:p>
      </dgm:t>
    </dgm:pt>
    <dgm:pt modelId="{9FA9FD54-26A9-47BC-B959-22E816878203}" type="pres">
      <dgm:prSet presAssocID="{CCBAE18C-87B8-4B84-A519-56391B9257C0}" presName="diagram" presStyleCnt="0">
        <dgm:presLayoutVars>
          <dgm:dir/>
          <dgm:resizeHandles val="exact"/>
        </dgm:presLayoutVars>
      </dgm:prSet>
      <dgm:spPr/>
    </dgm:pt>
    <dgm:pt modelId="{187B9B9F-261E-497B-BF30-FD84C8BB1836}" type="pres">
      <dgm:prSet presAssocID="{A8481C69-41D3-4796-9B48-EDAD455ADE62}" presName="node" presStyleLbl="node1" presStyleIdx="0" presStyleCnt="9">
        <dgm:presLayoutVars>
          <dgm:bulletEnabled val="1"/>
        </dgm:presLayoutVars>
      </dgm:prSet>
      <dgm:spPr/>
    </dgm:pt>
    <dgm:pt modelId="{55169C85-CC66-4A49-86C1-BA6AD77B1034}" type="pres">
      <dgm:prSet presAssocID="{B5EF4673-09AD-4C0F-871F-314795C705D4}" presName="sibTrans" presStyleCnt="0"/>
      <dgm:spPr/>
    </dgm:pt>
    <dgm:pt modelId="{B17D8A1A-E066-4797-AF02-E23FFFA3BCEC}" type="pres">
      <dgm:prSet presAssocID="{C262F9E9-325E-4839-BB03-8B525C802DB8}" presName="node" presStyleLbl="node1" presStyleIdx="1" presStyleCnt="9">
        <dgm:presLayoutVars>
          <dgm:bulletEnabled val="1"/>
        </dgm:presLayoutVars>
      </dgm:prSet>
      <dgm:spPr/>
    </dgm:pt>
    <dgm:pt modelId="{1B4ADFDC-72E4-469D-B2E1-56D81820CCC1}" type="pres">
      <dgm:prSet presAssocID="{DF0DABD2-5697-401C-815B-A9F3AC479C25}" presName="sibTrans" presStyleCnt="0"/>
      <dgm:spPr/>
    </dgm:pt>
    <dgm:pt modelId="{82EA962E-5290-45B8-9DFC-62740F83E753}" type="pres">
      <dgm:prSet presAssocID="{F1881AC7-D651-49D5-B26D-67EA733E282A}" presName="node" presStyleLbl="node1" presStyleIdx="2" presStyleCnt="9">
        <dgm:presLayoutVars>
          <dgm:bulletEnabled val="1"/>
        </dgm:presLayoutVars>
      </dgm:prSet>
      <dgm:spPr/>
    </dgm:pt>
    <dgm:pt modelId="{FE6196F3-9F4A-4E30-832B-109919908B38}" type="pres">
      <dgm:prSet presAssocID="{F17B0350-898C-4460-B0BA-BEE846F1258B}" presName="sibTrans" presStyleCnt="0"/>
      <dgm:spPr/>
    </dgm:pt>
    <dgm:pt modelId="{A9F93CF1-D54F-43A7-85D4-9E345697103D}" type="pres">
      <dgm:prSet presAssocID="{60E49FA7-9434-4658-9FF8-86D07F174961}" presName="node" presStyleLbl="node1" presStyleIdx="3" presStyleCnt="9">
        <dgm:presLayoutVars>
          <dgm:bulletEnabled val="1"/>
        </dgm:presLayoutVars>
      </dgm:prSet>
      <dgm:spPr/>
    </dgm:pt>
    <dgm:pt modelId="{A5E96040-0A89-4F9C-9F3E-458A04554F86}" type="pres">
      <dgm:prSet presAssocID="{AA3A0130-8DFD-4388-B053-0FE9E53F1148}" presName="sibTrans" presStyleCnt="0"/>
      <dgm:spPr/>
    </dgm:pt>
    <dgm:pt modelId="{01A79549-E526-40C6-83B7-04D64D86D47E}" type="pres">
      <dgm:prSet presAssocID="{D175E946-06EC-4C05-839D-D11D5AA0E456}" presName="node" presStyleLbl="node1" presStyleIdx="4" presStyleCnt="9">
        <dgm:presLayoutVars>
          <dgm:bulletEnabled val="1"/>
        </dgm:presLayoutVars>
      </dgm:prSet>
      <dgm:spPr/>
    </dgm:pt>
    <dgm:pt modelId="{1F9CCD2B-F810-404E-ACF1-4883B29C5372}" type="pres">
      <dgm:prSet presAssocID="{EEF923A1-222E-4B64-A9E9-32F57A8BEBB8}" presName="sibTrans" presStyleCnt="0"/>
      <dgm:spPr/>
    </dgm:pt>
    <dgm:pt modelId="{15176EBB-454A-4531-A1AD-C83524A2BED2}" type="pres">
      <dgm:prSet presAssocID="{6C435858-9F6E-40B3-A72B-CFAC0B4D4367}" presName="node" presStyleLbl="node1" presStyleIdx="5" presStyleCnt="9">
        <dgm:presLayoutVars>
          <dgm:bulletEnabled val="1"/>
        </dgm:presLayoutVars>
      </dgm:prSet>
      <dgm:spPr/>
    </dgm:pt>
    <dgm:pt modelId="{11D0E3DA-AF03-4003-A7E5-A8A21F66E097}" type="pres">
      <dgm:prSet presAssocID="{107C6837-89D2-44D5-82FC-68491F6FE879}" presName="sibTrans" presStyleCnt="0"/>
      <dgm:spPr/>
    </dgm:pt>
    <dgm:pt modelId="{AF9DDD49-354C-4926-8FB9-2B82B69CD0A8}" type="pres">
      <dgm:prSet presAssocID="{AD7A4DB1-BBB8-40EA-8165-194308B6D39D}" presName="node" presStyleLbl="node1" presStyleIdx="6" presStyleCnt="9">
        <dgm:presLayoutVars>
          <dgm:bulletEnabled val="1"/>
        </dgm:presLayoutVars>
      </dgm:prSet>
      <dgm:spPr/>
    </dgm:pt>
    <dgm:pt modelId="{E07CE849-C102-4C86-B578-19A6A0CD3421}" type="pres">
      <dgm:prSet presAssocID="{03F3CB27-4153-4ABD-8C08-5E0D4B692856}" presName="sibTrans" presStyleCnt="0"/>
      <dgm:spPr/>
    </dgm:pt>
    <dgm:pt modelId="{9DC9F207-FF7C-40E2-8140-CF11CE7D8452}" type="pres">
      <dgm:prSet presAssocID="{E1FD76FD-5CB0-408A-BE83-D0AA4EEEFA81}" presName="node" presStyleLbl="node1" presStyleIdx="7" presStyleCnt="9">
        <dgm:presLayoutVars>
          <dgm:bulletEnabled val="1"/>
        </dgm:presLayoutVars>
      </dgm:prSet>
      <dgm:spPr/>
    </dgm:pt>
    <dgm:pt modelId="{326B6B8F-7A1E-433E-992A-8C35D9A19F1D}" type="pres">
      <dgm:prSet presAssocID="{D518E0DE-A5C4-4702-9DD6-677819089B44}" presName="sibTrans" presStyleCnt="0"/>
      <dgm:spPr/>
    </dgm:pt>
    <dgm:pt modelId="{F182BB76-D6A2-471C-A793-715A3494385D}" type="pres">
      <dgm:prSet presAssocID="{CF00D291-43EA-465F-9151-0E41D1548FBB}" presName="node" presStyleLbl="node1" presStyleIdx="8" presStyleCnt="9">
        <dgm:presLayoutVars>
          <dgm:bulletEnabled val="1"/>
        </dgm:presLayoutVars>
      </dgm:prSet>
      <dgm:spPr/>
    </dgm:pt>
  </dgm:ptLst>
  <dgm:cxnLst>
    <dgm:cxn modelId="{D5C12707-6271-4BF4-8A30-5FD5E39210F0}" srcId="{CCBAE18C-87B8-4B84-A519-56391B9257C0}" destId="{E1FD76FD-5CB0-408A-BE83-D0AA4EEEFA81}" srcOrd="7" destOrd="0" parTransId="{63A1C0B1-FB0F-4275-8D74-CC8414710154}" sibTransId="{D518E0DE-A5C4-4702-9DD6-677819089B44}"/>
    <dgm:cxn modelId="{6518EC2B-E663-4FA0-9CC2-89B1C1638FF4}" srcId="{CCBAE18C-87B8-4B84-A519-56391B9257C0}" destId="{60E49FA7-9434-4658-9FF8-86D07F174961}" srcOrd="3" destOrd="0" parTransId="{CD8FA8D1-6EFB-401E-AFEB-FB4E2174A801}" sibTransId="{AA3A0130-8DFD-4388-B053-0FE9E53F1148}"/>
    <dgm:cxn modelId="{4E2F3A5F-B076-4935-875E-3EC7831684DE}" type="presOf" srcId="{F1881AC7-D651-49D5-B26D-67EA733E282A}" destId="{82EA962E-5290-45B8-9DFC-62740F83E753}" srcOrd="0" destOrd="0" presId="urn:microsoft.com/office/officeart/2005/8/layout/default"/>
    <dgm:cxn modelId="{9B177061-3EDE-4D11-AEAA-CB868A1CC203}" srcId="{CCBAE18C-87B8-4B84-A519-56391B9257C0}" destId="{CF00D291-43EA-465F-9151-0E41D1548FBB}" srcOrd="8" destOrd="0" parTransId="{B524517E-79D4-40C7-A23E-D9AB3B87E48A}" sibTransId="{6E4E7B3C-F64A-461A-87B7-C87069FE5883}"/>
    <dgm:cxn modelId="{C90B8665-2459-48BA-B574-42EC9DD3B785}" srcId="{CCBAE18C-87B8-4B84-A519-56391B9257C0}" destId="{D175E946-06EC-4C05-839D-D11D5AA0E456}" srcOrd="4" destOrd="0" parTransId="{F79BBC77-9A1C-4CA5-B021-9925150B406E}" sibTransId="{EEF923A1-222E-4B64-A9E9-32F57A8BEBB8}"/>
    <dgm:cxn modelId="{3901FB4A-6952-4239-A089-E80B2F9499F9}" srcId="{CCBAE18C-87B8-4B84-A519-56391B9257C0}" destId="{A8481C69-41D3-4796-9B48-EDAD455ADE62}" srcOrd="0" destOrd="0" parTransId="{D4C27FB6-FA7C-42E3-8E23-2D7ACEC84884}" sibTransId="{B5EF4673-09AD-4C0F-871F-314795C705D4}"/>
    <dgm:cxn modelId="{B2FE4671-90CA-44EA-8A71-5B7A19A7A031}" type="presOf" srcId="{C262F9E9-325E-4839-BB03-8B525C802DB8}" destId="{B17D8A1A-E066-4797-AF02-E23FFFA3BCEC}" srcOrd="0" destOrd="0" presId="urn:microsoft.com/office/officeart/2005/8/layout/default"/>
    <dgm:cxn modelId="{E3EDA273-EDC0-448D-A71D-54142EB02E46}" srcId="{CCBAE18C-87B8-4B84-A519-56391B9257C0}" destId="{C262F9E9-325E-4839-BB03-8B525C802DB8}" srcOrd="1" destOrd="0" parTransId="{EF7A756E-5E14-40F8-82BA-9F1A28D78514}" sibTransId="{DF0DABD2-5697-401C-815B-A9F3AC479C25}"/>
    <dgm:cxn modelId="{4EF17978-BCD4-4901-AAF8-91192A621148}" type="presOf" srcId="{60E49FA7-9434-4658-9FF8-86D07F174961}" destId="{A9F93CF1-D54F-43A7-85D4-9E345697103D}" srcOrd="0" destOrd="0" presId="urn:microsoft.com/office/officeart/2005/8/layout/default"/>
    <dgm:cxn modelId="{3839C659-6BBA-4B38-BBE9-1158BA0055F2}" srcId="{CCBAE18C-87B8-4B84-A519-56391B9257C0}" destId="{AD7A4DB1-BBB8-40EA-8165-194308B6D39D}" srcOrd="6" destOrd="0" parTransId="{3F592931-CDA9-4F00-8AC3-66F8C6E83DEB}" sibTransId="{03F3CB27-4153-4ABD-8C08-5E0D4B692856}"/>
    <dgm:cxn modelId="{D221AA7C-2151-41B5-99B8-D99B1C5A23E4}" type="presOf" srcId="{D175E946-06EC-4C05-839D-D11D5AA0E456}" destId="{01A79549-E526-40C6-83B7-04D64D86D47E}" srcOrd="0" destOrd="0" presId="urn:microsoft.com/office/officeart/2005/8/layout/default"/>
    <dgm:cxn modelId="{B259578D-2926-439A-9E8D-83B23221D95F}" type="presOf" srcId="{6C435858-9F6E-40B3-A72B-CFAC0B4D4367}" destId="{15176EBB-454A-4531-A1AD-C83524A2BED2}" srcOrd="0" destOrd="0" presId="urn:microsoft.com/office/officeart/2005/8/layout/default"/>
    <dgm:cxn modelId="{E665629F-B166-4733-93FF-1194BCE3DA83}" type="presOf" srcId="{CCBAE18C-87B8-4B84-A519-56391B9257C0}" destId="{9FA9FD54-26A9-47BC-B959-22E816878203}" srcOrd="0" destOrd="0" presId="urn:microsoft.com/office/officeart/2005/8/layout/default"/>
    <dgm:cxn modelId="{0C20869F-0A46-4F7F-BD82-081F0578D67E}" srcId="{CCBAE18C-87B8-4B84-A519-56391B9257C0}" destId="{6C435858-9F6E-40B3-A72B-CFAC0B4D4367}" srcOrd="5" destOrd="0" parTransId="{F09DD22C-B01B-496F-B5C7-376A4B1678A7}" sibTransId="{107C6837-89D2-44D5-82FC-68491F6FE879}"/>
    <dgm:cxn modelId="{FB58E4A9-49E3-4A86-8B33-176932B54098}" type="presOf" srcId="{E1FD76FD-5CB0-408A-BE83-D0AA4EEEFA81}" destId="{9DC9F207-FF7C-40E2-8140-CF11CE7D8452}" srcOrd="0" destOrd="0" presId="urn:microsoft.com/office/officeart/2005/8/layout/default"/>
    <dgm:cxn modelId="{1D497AB0-694B-4617-8C70-CA2C4C77656F}" type="presOf" srcId="{A8481C69-41D3-4796-9B48-EDAD455ADE62}" destId="{187B9B9F-261E-497B-BF30-FD84C8BB1836}" srcOrd="0" destOrd="0" presId="urn:microsoft.com/office/officeart/2005/8/layout/default"/>
    <dgm:cxn modelId="{B5A23CD5-4099-49CD-90F3-03BEB02D304D}" type="presOf" srcId="{AD7A4DB1-BBB8-40EA-8165-194308B6D39D}" destId="{AF9DDD49-354C-4926-8FB9-2B82B69CD0A8}" srcOrd="0" destOrd="0" presId="urn:microsoft.com/office/officeart/2005/8/layout/default"/>
    <dgm:cxn modelId="{4D1A9ADB-454F-4746-8755-2358E5A68461}" type="presOf" srcId="{CF00D291-43EA-465F-9151-0E41D1548FBB}" destId="{F182BB76-D6A2-471C-A793-715A3494385D}" srcOrd="0" destOrd="0" presId="urn:microsoft.com/office/officeart/2005/8/layout/default"/>
    <dgm:cxn modelId="{252AAFE7-2FE2-4649-8578-D0EC7AF37E03}" srcId="{CCBAE18C-87B8-4B84-A519-56391B9257C0}" destId="{F1881AC7-D651-49D5-B26D-67EA733E282A}" srcOrd="2" destOrd="0" parTransId="{52702EBD-6689-4843-B643-39E9E6AA19F1}" sibTransId="{F17B0350-898C-4460-B0BA-BEE846F1258B}"/>
    <dgm:cxn modelId="{5F20B26B-4BDC-4CC2-A7DA-5A37434E6BA2}" type="presParOf" srcId="{9FA9FD54-26A9-47BC-B959-22E816878203}" destId="{187B9B9F-261E-497B-BF30-FD84C8BB1836}" srcOrd="0" destOrd="0" presId="urn:microsoft.com/office/officeart/2005/8/layout/default"/>
    <dgm:cxn modelId="{1A15D919-73A8-406F-AF79-B018ED06B864}" type="presParOf" srcId="{9FA9FD54-26A9-47BC-B959-22E816878203}" destId="{55169C85-CC66-4A49-86C1-BA6AD77B1034}" srcOrd="1" destOrd="0" presId="urn:microsoft.com/office/officeart/2005/8/layout/default"/>
    <dgm:cxn modelId="{7CC06AD1-A882-4168-9F3A-3B03A40C210B}" type="presParOf" srcId="{9FA9FD54-26A9-47BC-B959-22E816878203}" destId="{B17D8A1A-E066-4797-AF02-E23FFFA3BCEC}" srcOrd="2" destOrd="0" presId="urn:microsoft.com/office/officeart/2005/8/layout/default"/>
    <dgm:cxn modelId="{83395017-43C6-4E3E-AC45-EC8DB198FFDD}" type="presParOf" srcId="{9FA9FD54-26A9-47BC-B959-22E816878203}" destId="{1B4ADFDC-72E4-469D-B2E1-56D81820CCC1}" srcOrd="3" destOrd="0" presId="urn:microsoft.com/office/officeart/2005/8/layout/default"/>
    <dgm:cxn modelId="{C1972A12-CAC4-41E4-AC25-03A527226D07}" type="presParOf" srcId="{9FA9FD54-26A9-47BC-B959-22E816878203}" destId="{82EA962E-5290-45B8-9DFC-62740F83E753}" srcOrd="4" destOrd="0" presId="urn:microsoft.com/office/officeart/2005/8/layout/default"/>
    <dgm:cxn modelId="{C0647087-5A56-4E19-A6E7-00C2F326C0A8}" type="presParOf" srcId="{9FA9FD54-26A9-47BC-B959-22E816878203}" destId="{FE6196F3-9F4A-4E30-832B-109919908B38}" srcOrd="5" destOrd="0" presId="urn:microsoft.com/office/officeart/2005/8/layout/default"/>
    <dgm:cxn modelId="{B8D0E19C-938B-47BA-A778-10D6CF492F32}" type="presParOf" srcId="{9FA9FD54-26A9-47BC-B959-22E816878203}" destId="{A9F93CF1-D54F-43A7-85D4-9E345697103D}" srcOrd="6" destOrd="0" presId="urn:microsoft.com/office/officeart/2005/8/layout/default"/>
    <dgm:cxn modelId="{EF8491C2-52C8-47CC-8875-283745C73434}" type="presParOf" srcId="{9FA9FD54-26A9-47BC-B959-22E816878203}" destId="{A5E96040-0A89-4F9C-9F3E-458A04554F86}" srcOrd="7" destOrd="0" presId="urn:microsoft.com/office/officeart/2005/8/layout/default"/>
    <dgm:cxn modelId="{18A43FEE-EB4F-4FB5-A664-28EAC1FE28DE}" type="presParOf" srcId="{9FA9FD54-26A9-47BC-B959-22E816878203}" destId="{01A79549-E526-40C6-83B7-04D64D86D47E}" srcOrd="8" destOrd="0" presId="urn:microsoft.com/office/officeart/2005/8/layout/default"/>
    <dgm:cxn modelId="{F7E4D1A3-4A4B-4C4B-B1BF-172DF8C33FAC}" type="presParOf" srcId="{9FA9FD54-26A9-47BC-B959-22E816878203}" destId="{1F9CCD2B-F810-404E-ACF1-4883B29C5372}" srcOrd="9" destOrd="0" presId="urn:microsoft.com/office/officeart/2005/8/layout/default"/>
    <dgm:cxn modelId="{A0D2108C-9751-4F36-AB33-FB9FFD067A55}" type="presParOf" srcId="{9FA9FD54-26A9-47BC-B959-22E816878203}" destId="{15176EBB-454A-4531-A1AD-C83524A2BED2}" srcOrd="10" destOrd="0" presId="urn:microsoft.com/office/officeart/2005/8/layout/default"/>
    <dgm:cxn modelId="{35D4C24D-A0CA-4811-A4CD-2DBA07EFA1D0}" type="presParOf" srcId="{9FA9FD54-26A9-47BC-B959-22E816878203}" destId="{11D0E3DA-AF03-4003-A7E5-A8A21F66E097}" srcOrd="11" destOrd="0" presId="urn:microsoft.com/office/officeart/2005/8/layout/default"/>
    <dgm:cxn modelId="{5C8C5487-A041-45A4-A746-4354C9F8DFBD}" type="presParOf" srcId="{9FA9FD54-26A9-47BC-B959-22E816878203}" destId="{AF9DDD49-354C-4926-8FB9-2B82B69CD0A8}" srcOrd="12" destOrd="0" presId="urn:microsoft.com/office/officeart/2005/8/layout/default"/>
    <dgm:cxn modelId="{DD9C26AF-0C4F-4A56-94B8-84345783320E}" type="presParOf" srcId="{9FA9FD54-26A9-47BC-B959-22E816878203}" destId="{E07CE849-C102-4C86-B578-19A6A0CD3421}" srcOrd="13" destOrd="0" presId="urn:microsoft.com/office/officeart/2005/8/layout/default"/>
    <dgm:cxn modelId="{8E5C8FDE-B74C-44B7-86CD-8ADD41773209}" type="presParOf" srcId="{9FA9FD54-26A9-47BC-B959-22E816878203}" destId="{9DC9F207-FF7C-40E2-8140-CF11CE7D8452}" srcOrd="14" destOrd="0" presId="urn:microsoft.com/office/officeart/2005/8/layout/default"/>
    <dgm:cxn modelId="{84E748A7-7DEB-4AAC-8C77-722D783B19DC}" type="presParOf" srcId="{9FA9FD54-26A9-47BC-B959-22E816878203}" destId="{326B6B8F-7A1E-433E-992A-8C35D9A19F1D}" srcOrd="15" destOrd="0" presId="urn:microsoft.com/office/officeart/2005/8/layout/default"/>
    <dgm:cxn modelId="{62424B87-D794-487F-BEC2-70D147D4816C}" type="presParOf" srcId="{9FA9FD54-26A9-47BC-B959-22E816878203}" destId="{F182BB76-D6A2-471C-A793-715A3494385D}" srcOrd="16"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6C10A-361E-4948-A30A-0D73222A2E25}">
      <dsp:nvSpPr>
        <dsp:cNvPr id="0" name=""/>
        <dsp:cNvSpPr/>
      </dsp:nvSpPr>
      <dsp:spPr>
        <a:xfrm>
          <a:off x="2411422" y="1395422"/>
          <a:ext cx="1273155" cy="1273155"/>
        </a:xfrm>
        <a:prstGeom prst="ellipse">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Student Services</a:t>
          </a:r>
          <a:endParaRPr lang="en-FJ" sz="1700" kern="1200" dirty="0"/>
        </a:p>
      </dsp:txBody>
      <dsp:txXfrm>
        <a:off x="2597871" y="1581871"/>
        <a:ext cx="900257" cy="900257"/>
      </dsp:txXfrm>
    </dsp:sp>
    <dsp:sp modelId="{893BA76C-B0F2-40A9-A009-492A15A249A8}">
      <dsp:nvSpPr>
        <dsp:cNvPr id="0" name=""/>
        <dsp:cNvSpPr/>
      </dsp:nvSpPr>
      <dsp:spPr>
        <a:xfrm rot="16200000">
          <a:off x="2981875" y="1118769"/>
          <a:ext cx="132249" cy="31126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FJ" sz="1100" kern="1200"/>
        </a:p>
      </dsp:txBody>
      <dsp:txXfrm>
        <a:off x="3001713" y="1200859"/>
        <a:ext cx="92574" cy="186758"/>
      </dsp:txXfrm>
    </dsp:sp>
    <dsp:sp modelId="{B9B040DB-C311-4C1A-9422-3F9CDFC8A717}">
      <dsp:nvSpPr>
        <dsp:cNvPr id="0" name=""/>
        <dsp:cNvSpPr/>
      </dsp:nvSpPr>
      <dsp:spPr>
        <a:xfrm>
          <a:off x="2476943" y="3780"/>
          <a:ext cx="1142113" cy="114211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Banner Self Service</a:t>
          </a:r>
          <a:endParaRPr lang="en-FJ" sz="1100" kern="1200" dirty="0"/>
        </a:p>
      </dsp:txBody>
      <dsp:txXfrm>
        <a:off x="2644202" y="171039"/>
        <a:ext cx="807595" cy="807595"/>
      </dsp:txXfrm>
    </dsp:sp>
    <dsp:sp modelId="{81393EEA-845B-4687-B523-F5CB4BC784D9}">
      <dsp:nvSpPr>
        <dsp:cNvPr id="0" name=""/>
        <dsp:cNvSpPr/>
      </dsp:nvSpPr>
      <dsp:spPr>
        <a:xfrm rot="19800000">
          <a:off x="3637974" y="1497569"/>
          <a:ext cx="132249" cy="31126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FJ" sz="1100" kern="1200"/>
        </a:p>
      </dsp:txBody>
      <dsp:txXfrm>
        <a:off x="3640632" y="1569740"/>
        <a:ext cx="92574" cy="186758"/>
      </dsp:txXfrm>
    </dsp:sp>
    <dsp:sp modelId="{91AFFCA1-C898-41D4-AD85-1308481A936F}">
      <dsp:nvSpPr>
        <dsp:cNvPr id="0" name=""/>
        <dsp:cNvSpPr/>
      </dsp:nvSpPr>
      <dsp:spPr>
        <a:xfrm>
          <a:off x="3738882" y="732361"/>
          <a:ext cx="1142113" cy="114211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Moodle Services</a:t>
          </a:r>
          <a:endParaRPr lang="en-FJ" sz="1100" kern="1200" dirty="0"/>
        </a:p>
      </dsp:txBody>
      <dsp:txXfrm>
        <a:off x="3906141" y="899620"/>
        <a:ext cx="807595" cy="807595"/>
      </dsp:txXfrm>
    </dsp:sp>
    <dsp:sp modelId="{85083320-956B-4AF5-967F-5EA740D7E349}">
      <dsp:nvSpPr>
        <dsp:cNvPr id="0" name=""/>
        <dsp:cNvSpPr/>
      </dsp:nvSpPr>
      <dsp:spPr>
        <a:xfrm rot="1800000">
          <a:off x="3637974" y="2255167"/>
          <a:ext cx="132249" cy="31126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FJ" sz="1100" kern="1200"/>
        </a:p>
      </dsp:txBody>
      <dsp:txXfrm>
        <a:off x="3640632" y="2307500"/>
        <a:ext cx="92574" cy="186758"/>
      </dsp:txXfrm>
    </dsp:sp>
    <dsp:sp modelId="{3B57A444-CCD9-48EE-8384-5BAC15F2FE3F}">
      <dsp:nvSpPr>
        <dsp:cNvPr id="0" name=""/>
        <dsp:cNvSpPr/>
      </dsp:nvSpPr>
      <dsp:spPr>
        <a:xfrm>
          <a:off x="3738882" y="2189524"/>
          <a:ext cx="1142113" cy="114211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Student Password Request</a:t>
          </a:r>
          <a:endParaRPr lang="en-FJ" sz="1100" kern="1200" dirty="0"/>
        </a:p>
      </dsp:txBody>
      <dsp:txXfrm>
        <a:off x="3906141" y="2356783"/>
        <a:ext cx="807595" cy="807595"/>
      </dsp:txXfrm>
    </dsp:sp>
    <dsp:sp modelId="{7DFF8172-76EA-4902-BFE5-1E34C090D017}">
      <dsp:nvSpPr>
        <dsp:cNvPr id="0" name=""/>
        <dsp:cNvSpPr/>
      </dsp:nvSpPr>
      <dsp:spPr>
        <a:xfrm rot="5400000">
          <a:off x="2981875" y="2633967"/>
          <a:ext cx="132249" cy="31126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FJ" sz="1100" kern="1200"/>
        </a:p>
      </dsp:txBody>
      <dsp:txXfrm>
        <a:off x="3001713" y="2676382"/>
        <a:ext cx="92574" cy="186758"/>
      </dsp:txXfrm>
    </dsp:sp>
    <dsp:sp modelId="{F5F38AB2-A830-45DF-8897-AFBCE10FACB4}">
      <dsp:nvSpPr>
        <dsp:cNvPr id="0" name=""/>
        <dsp:cNvSpPr/>
      </dsp:nvSpPr>
      <dsp:spPr>
        <a:xfrm>
          <a:off x="2476943" y="2918105"/>
          <a:ext cx="1142113" cy="114211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Student Wi-Fi Request</a:t>
          </a:r>
          <a:endParaRPr lang="en-FJ" sz="1100" kern="1200" dirty="0"/>
        </a:p>
      </dsp:txBody>
      <dsp:txXfrm>
        <a:off x="2644202" y="3085364"/>
        <a:ext cx="807595" cy="807595"/>
      </dsp:txXfrm>
    </dsp:sp>
    <dsp:sp modelId="{BD3E8FC3-66AF-481E-8738-13BC61F1921B}">
      <dsp:nvSpPr>
        <dsp:cNvPr id="0" name=""/>
        <dsp:cNvSpPr/>
      </dsp:nvSpPr>
      <dsp:spPr>
        <a:xfrm rot="9000000">
          <a:off x="2325775" y="2255167"/>
          <a:ext cx="132249" cy="31126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FJ" sz="1100" kern="1200"/>
        </a:p>
      </dsp:txBody>
      <dsp:txXfrm rot="10800000">
        <a:off x="2362792" y="2307500"/>
        <a:ext cx="92574" cy="186758"/>
      </dsp:txXfrm>
    </dsp:sp>
    <dsp:sp modelId="{A2BEC53D-8388-4803-93BF-219009A5B673}">
      <dsp:nvSpPr>
        <dsp:cNvPr id="0" name=""/>
        <dsp:cNvSpPr/>
      </dsp:nvSpPr>
      <dsp:spPr>
        <a:xfrm>
          <a:off x="1215003" y="2189524"/>
          <a:ext cx="1142113" cy="114211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Student Email</a:t>
          </a:r>
          <a:endParaRPr lang="en-FJ" sz="1100" kern="1200" dirty="0"/>
        </a:p>
      </dsp:txBody>
      <dsp:txXfrm>
        <a:off x="1382262" y="2356783"/>
        <a:ext cx="807595" cy="807595"/>
      </dsp:txXfrm>
    </dsp:sp>
    <dsp:sp modelId="{3B9ECBCB-BD66-45A1-B046-FFCF3F3891AF}">
      <dsp:nvSpPr>
        <dsp:cNvPr id="0" name=""/>
        <dsp:cNvSpPr/>
      </dsp:nvSpPr>
      <dsp:spPr>
        <a:xfrm rot="12600000">
          <a:off x="2325775" y="1497569"/>
          <a:ext cx="132249" cy="31126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FJ" sz="1100" kern="1200"/>
        </a:p>
      </dsp:txBody>
      <dsp:txXfrm rot="10800000">
        <a:off x="2362792" y="1569740"/>
        <a:ext cx="92574" cy="186758"/>
      </dsp:txXfrm>
    </dsp:sp>
    <dsp:sp modelId="{01D36ED0-EFBD-4D6E-9BA2-2B880A364469}">
      <dsp:nvSpPr>
        <dsp:cNvPr id="0" name=""/>
        <dsp:cNvSpPr/>
      </dsp:nvSpPr>
      <dsp:spPr>
        <a:xfrm>
          <a:off x="1215003" y="732361"/>
          <a:ext cx="1142113" cy="1142113"/>
        </a:xfrm>
        <a:prstGeom prst="ellips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Other Student IT Related Issues &amp; Assistance</a:t>
          </a:r>
          <a:endParaRPr lang="en-FJ" sz="1100" kern="1200" dirty="0"/>
        </a:p>
      </dsp:txBody>
      <dsp:txXfrm>
        <a:off x="1382262" y="899620"/>
        <a:ext cx="807595" cy="807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46382-8E02-40F5-9461-B1036D954284}">
      <dsp:nvSpPr>
        <dsp:cNvPr id="0" name=""/>
        <dsp:cNvSpPr/>
      </dsp:nvSpPr>
      <dsp:spPr>
        <a:xfrm>
          <a:off x="0" y="20540"/>
          <a:ext cx="6405204" cy="11547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t>Students failing to comply will be asked to leave the Lab and if the behavior persists DISCIPLINARY ACTIONS will be taken.</a:t>
          </a:r>
          <a:endParaRPr lang="en-US" sz="2100" kern="1200" dirty="0"/>
        </a:p>
      </dsp:txBody>
      <dsp:txXfrm>
        <a:off x="56372" y="76912"/>
        <a:ext cx="6292460" cy="1042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B9B9F-261E-497B-BF30-FD84C8BB1836}">
      <dsp:nvSpPr>
        <dsp:cNvPr id="0" name=""/>
        <dsp:cNvSpPr/>
      </dsp:nvSpPr>
      <dsp:spPr>
        <a:xfrm>
          <a:off x="752796" y="1971"/>
          <a:ext cx="1652327" cy="991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NZ" sz="1100" b="1" kern="1200"/>
            <a:t>Students must have VALID ID Cards before entering the lab.</a:t>
          </a:r>
          <a:endParaRPr lang="en-US" sz="1100" kern="1200"/>
        </a:p>
      </dsp:txBody>
      <dsp:txXfrm>
        <a:off x="752796" y="1971"/>
        <a:ext cx="1652327" cy="991396"/>
      </dsp:txXfrm>
    </dsp:sp>
    <dsp:sp modelId="{B17D8A1A-E066-4797-AF02-E23FFFA3BCEC}">
      <dsp:nvSpPr>
        <dsp:cNvPr id="0" name=""/>
        <dsp:cNvSpPr/>
      </dsp:nvSpPr>
      <dsp:spPr>
        <a:xfrm>
          <a:off x="2570356" y="1971"/>
          <a:ext cx="1652327" cy="991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NZ" sz="1100" b="1" kern="1200"/>
            <a:t>No playing of music, games and videos in the Lab PCs.</a:t>
          </a:r>
          <a:endParaRPr lang="en-US" sz="1100" kern="1200"/>
        </a:p>
      </dsp:txBody>
      <dsp:txXfrm>
        <a:off x="2570356" y="1971"/>
        <a:ext cx="1652327" cy="991396"/>
      </dsp:txXfrm>
    </dsp:sp>
    <dsp:sp modelId="{82EA962E-5290-45B8-9DFC-62740F83E753}">
      <dsp:nvSpPr>
        <dsp:cNvPr id="0" name=""/>
        <dsp:cNvSpPr/>
      </dsp:nvSpPr>
      <dsp:spPr>
        <a:xfrm>
          <a:off x="4387916" y="1971"/>
          <a:ext cx="1652327" cy="991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NZ" sz="1100" b="1" kern="1200"/>
            <a:t>No pornographic materials to be viewed.</a:t>
          </a:r>
          <a:endParaRPr lang="en-US" sz="1100" kern="1200"/>
        </a:p>
      </dsp:txBody>
      <dsp:txXfrm>
        <a:off x="4387916" y="1971"/>
        <a:ext cx="1652327" cy="991396"/>
      </dsp:txXfrm>
    </dsp:sp>
    <dsp:sp modelId="{A9F93CF1-D54F-43A7-85D4-9E345697103D}">
      <dsp:nvSpPr>
        <dsp:cNvPr id="0" name=""/>
        <dsp:cNvSpPr/>
      </dsp:nvSpPr>
      <dsp:spPr>
        <a:xfrm>
          <a:off x="6205476" y="1971"/>
          <a:ext cx="1652327" cy="991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NZ" sz="1100" b="1" kern="1200"/>
            <a:t>Students are NOT allowed to eat or drink in the lab.</a:t>
          </a:r>
          <a:endParaRPr lang="en-US" sz="1100" kern="1200"/>
        </a:p>
      </dsp:txBody>
      <dsp:txXfrm>
        <a:off x="6205476" y="1971"/>
        <a:ext cx="1652327" cy="991396"/>
      </dsp:txXfrm>
    </dsp:sp>
    <dsp:sp modelId="{01A79549-E526-40C6-83B7-04D64D86D47E}">
      <dsp:nvSpPr>
        <dsp:cNvPr id="0" name=""/>
        <dsp:cNvSpPr/>
      </dsp:nvSpPr>
      <dsp:spPr>
        <a:xfrm>
          <a:off x="752796" y="1158600"/>
          <a:ext cx="1652327" cy="991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NZ" sz="1100" b="1" kern="1200"/>
            <a:t>No grouping around a particular PC.</a:t>
          </a:r>
          <a:endParaRPr lang="en-US" sz="1100" kern="1200"/>
        </a:p>
      </dsp:txBody>
      <dsp:txXfrm>
        <a:off x="752796" y="1158600"/>
        <a:ext cx="1652327" cy="991396"/>
      </dsp:txXfrm>
    </dsp:sp>
    <dsp:sp modelId="{15176EBB-454A-4531-A1AD-C83524A2BED2}">
      <dsp:nvSpPr>
        <dsp:cNvPr id="0" name=""/>
        <dsp:cNvSpPr/>
      </dsp:nvSpPr>
      <dsp:spPr>
        <a:xfrm>
          <a:off x="2570356" y="1158600"/>
          <a:ext cx="1652327" cy="991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NZ" sz="1100" b="1" kern="1200"/>
            <a:t>Scan your flash drive for Virus checks before accessing them in the Lab PCs.</a:t>
          </a:r>
          <a:endParaRPr lang="en-US" sz="1100" kern="1200"/>
        </a:p>
      </dsp:txBody>
      <dsp:txXfrm>
        <a:off x="2570356" y="1158600"/>
        <a:ext cx="1652327" cy="991396"/>
      </dsp:txXfrm>
    </dsp:sp>
    <dsp:sp modelId="{AF9DDD49-354C-4926-8FB9-2B82B69CD0A8}">
      <dsp:nvSpPr>
        <dsp:cNvPr id="0" name=""/>
        <dsp:cNvSpPr/>
      </dsp:nvSpPr>
      <dsp:spPr>
        <a:xfrm>
          <a:off x="4387916" y="1158600"/>
          <a:ext cx="1652327" cy="991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NZ" sz="1100" b="1" kern="1200"/>
            <a:t>No disruptive or disorderly behaviour.</a:t>
          </a:r>
          <a:endParaRPr lang="en-US" sz="1100" kern="1200"/>
        </a:p>
      </dsp:txBody>
      <dsp:txXfrm>
        <a:off x="4387916" y="1158600"/>
        <a:ext cx="1652327" cy="991396"/>
      </dsp:txXfrm>
    </dsp:sp>
    <dsp:sp modelId="{9DC9F207-FF7C-40E2-8140-CF11CE7D8452}">
      <dsp:nvSpPr>
        <dsp:cNvPr id="0" name=""/>
        <dsp:cNvSpPr/>
      </dsp:nvSpPr>
      <dsp:spPr>
        <a:xfrm>
          <a:off x="6205476" y="1158600"/>
          <a:ext cx="1652327" cy="991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Backup your work regularly in your flash drive. Do not use hard disk as a backup drive as this will delete information.</a:t>
          </a:r>
          <a:endParaRPr lang="en-US" sz="1100" kern="1200"/>
        </a:p>
      </dsp:txBody>
      <dsp:txXfrm>
        <a:off x="6205476" y="1158600"/>
        <a:ext cx="1652327" cy="991396"/>
      </dsp:txXfrm>
    </dsp:sp>
    <dsp:sp modelId="{F182BB76-D6A2-471C-A793-715A3494385D}">
      <dsp:nvSpPr>
        <dsp:cNvPr id="0" name=""/>
        <dsp:cNvSpPr/>
      </dsp:nvSpPr>
      <dsp:spPr>
        <a:xfrm>
          <a:off x="3479136" y="2315229"/>
          <a:ext cx="1652327" cy="991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Users should not use other students account. Do not share Username and Password with others.</a:t>
          </a:r>
          <a:endParaRPr lang="en-US" sz="1100" kern="1200"/>
        </a:p>
      </dsp:txBody>
      <dsp:txXfrm>
        <a:off x="3479136" y="2315229"/>
        <a:ext cx="1652327" cy="99139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CEDB3-9C81-4E52-8622-FAA35EC07956}" type="datetimeFigureOut">
              <a:rPr lang="en-US" smtClean="0"/>
              <a:t>1/24/2025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2F048-1B30-4679-9DEF-389E68F265C3}" type="slidenum">
              <a:rPr lang="en-US" smtClean="0"/>
              <a:t>‹#›</a:t>
            </a:fld>
            <a:endParaRPr lang="en-US"/>
          </a:p>
        </p:txBody>
      </p:sp>
    </p:spTree>
    <p:extLst>
      <p:ext uri="{BB962C8B-B14F-4D97-AF65-F5344CB8AC3E}">
        <p14:creationId xmlns:p14="http://schemas.microsoft.com/office/powerpoint/2010/main" val="329123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2F048-1B30-4679-9DEF-389E68F265C3}" type="slidenum">
              <a:rPr lang="en-US" smtClean="0"/>
              <a:t>17</a:t>
            </a:fld>
            <a:endParaRPr lang="en-US"/>
          </a:p>
        </p:txBody>
      </p:sp>
    </p:spTree>
    <p:extLst>
      <p:ext uri="{BB962C8B-B14F-4D97-AF65-F5344CB8AC3E}">
        <p14:creationId xmlns:p14="http://schemas.microsoft.com/office/powerpoint/2010/main" val="408958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2F048-1B30-4679-9DEF-389E68F265C3}" type="slidenum">
              <a:rPr lang="en-US" smtClean="0"/>
              <a:t>20</a:t>
            </a:fld>
            <a:endParaRPr lang="en-US"/>
          </a:p>
        </p:txBody>
      </p:sp>
    </p:spTree>
    <p:extLst>
      <p:ext uri="{BB962C8B-B14F-4D97-AF65-F5344CB8AC3E}">
        <p14:creationId xmlns:p14="http://schemas.microsoft.com/office/powerpoint/2010/main" val="158880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2F048-1B30-4679-9DEF-389E68F265C3}" type="slidenum">
              <a:rPr lang="en-US" smtClean="0"/>
              <a:t>26</a:t>
            </a:fld>
            <a:endParaRPr lang="en-US"/>
          </a:p>
        </p:txBody>
      </p:sp>
    </p:spTree>
    <p:extLst>
      <p:ext uri="{BB962C8B-B14F-4D97-AF65-F5344CB8AC3E}">
        <p14:creationId xmlns:p14="http://schemas.microsoft.com/office/powerpoint/2010/main" val="147454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DB31-5F62-42D9-A703-95F74953831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FJ"/>
          </a:p>
        </p:txBody>
      </p:sp>
      <p:sp>
        <p:nvSpPr>
          <p:cNvPr id="3" name="Subtitle 2">
            <a:extLst>
              <a:ext uri="{FF2B5EF4-FFF2-40B4-BE49-F238E27FC236}">
                <a16:creationId xmlns:a16="http://schemas.microsoft.com/office/drawing/2014/main" id="{9FD540BE-1396-4840-9F57-C8AB7B1ADDD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FJ"/>
          </a:p>
        </p:txBody>
      </p:sp>
      <p:sp>
        <p:nvSpPr>
          <p:cNvPr id="4" name="Date Placeholder 3">
            <a:extLst>
              <a:ext uri="{FF2B5EF4-FFF2-40B4-BE49-F238E27FC236}">
                <a16:creationId xmlns:a16="http://schemas.microsoft.com/office/drawing/2014/main" id="{0438847D-E258-4A52-80CE-787D6F494C56}"/>
              </a:ext>
            </a:extLst>
          </p:cNvPr>
          <p:cNvSpPr>
            <a:spLocks noGrp="1"/>
          </p:cNvSpPr>
          <p:nvPr>
            <p:ph type="dt" sz="half" idx="10"/>
          </p:nvPr>
        </p:nvSpPr>
        <p:spPr/>
        <p:txBody>
          <a:bodyPr/>
          <a:lstStyle/>
          <a:p>
            <a:pPr>
              <a:defRPr/>
            </a:pPr>
            <a:fld id="{A5A1F9E0-44DE-4F58-B752-A02A3CC8FE24}" type="datetime1">
              <a:rPr lang="en-US" smtClean="0">
                <a:solidFill>
                  <a:prstClr val="white"/>
                </a:solidFill>
              </a:rPr>
              <a:pPr>
                <a:defRPr/>
              </a:pPr>
              <a:t>1/24/2025</a:t>
            </a:fld>
            <a:endParaRPr lang="en-US">
              <a:solidFill>
                <a:prstClr val="white"/>
              </a:solidFill>
            </a:endParaRPr>
          </a:p>
        </p:txBody>
      </p:sp>
      <p:sp>
        <p:nvSpPr>
          <p:cNvPr id="5" name="Footer Placeholder 4">
            <a:extLst>
              <a:ext uri="{FF2B5EF4-FFF2-40B4-BE49-F238E27FC236}">
                <a16:creationId xmlns:a16="http://schemas.microsoft.com/office/drawing/2014/main" id="{ADB6EFB7-C153-4BE1-A1F5-1EDB3E773B11}"/>
              </a:ext>
            </a:extLst>
          </p:cNvPr>
          <p:cNvSpPr>
            <a:spLocks noGrp="1"/>
          </p:cNvSpPr>
          <p:nvPr>
            <p:ph type="ftr" sz="quarter" idx="11"/>
          </p:nvPr>
        </p:nvSpPr>
        <p:spPr/>
        <p:txBody>
          <a:bodyPr/>
          <a:lstStyle/>
          <a:p>
            <a:pPr>
              <a:defRPr/>
            </a:pPr>
            <a:endParaRPr lang="en-AU">
              <a:solidFill>
                <a:prstClr val="white"/>
              </a:solidFill>
            </a:endParaRPr>
          </a:p>
        </p:txBody>
      </p:sp>
      <p:sp>
        <p:nvSpPr>
          <p:cNvPr id="6" name="Slide Number Placeholder 5">
            <a:extLst>
              <a:ext uri="{FF2B5EF4-FFF2-40B4-BE49-F238E27FC236}">
                <a16:creationId xmlns:a16="http://schemas.microsoft.com/office/drawing/2014/main" id="{3FD707D6-7713-4598-9C70-AF464C3259E8}"/>
              </a:ext>
            </a:extLst>
          </p:cNvPr>
          <p:cNvSpPr>
            <a:spLocks noGrp="1"/>
          </p:cNvSpPr>
          <p:nvPr>
            <p:ph type="sldNum" sz="quarter" idx="12"/>
          </p:nvPr>
        </p:nvSpPr>
        <p:spPr/>
        <p:txBody>
          <a:bodyPr/>
          <a:lstStyle/>
          <a:p>
            <a:pPr>
              <a:defRPr/>
            </a:pPr>
            <a:fld id="{8433B3EB-B663-40ED-8D27-0045FCD670F7}"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30110839"/>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7F3D-9663-4FED-B49B-6F8CE89315A2}"/>
              </a:ext>
            </a:extLst>
          </p:cNvPr>
          <p:cNvSpPr>
            <a:spLocks noGrp="1"/>
          </p:cNvSpPr>
          <p:nvPr>
            <p:ph type="title"/>
          </p:nvPr>
        </p:nvSpPr>
        <p:spPr/>
        <p:txBody>
          <a:bodyPr/>
          <a:lstStyle/>
          <a:p>
            <a:r>
              <a:rPr lang="en-US"/>
              <a:t>Click to edit Master title style</a:t>
            </a:r>
            <a:endParaRPr lang="en-FJ"/>
          </a:p>
        </p:txBody>
      </p:sp>
      <p:sp>
        <p:nvSpPr>
          <p:cNvPr id="3" name="Vertical Text Placeholder 2">
            <a:extLst>
              <a:ext uri="{FF2B5EF4-FFF2-40B4-BE49-F238E27FC236}">
                <a16:creationId xmlns:a16="http://schemas.microsoft.com/office/drawing/2014/main" id="{E072E7B0-82ED-439F-806B-B1F255E745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Date Placeholder 3">
            <a:extLst>
              <a:ext uri="{FF2B5EF4-FFF2-40B4-BE49-F238E27FC236}">
                <a16:creationId xmlns:a16="http://schemas.microsoft.com/office/drawing/2014/main" id="{7376DF4D-1A58-4085-8E48-4E4EA4293EF5}"/>
              </a:ext>
            </a:extLst>
          </p:cNvPr>
          <p:cNvSpPr>
            <a:spLocks noGrp="1"/>
          </p:cNvSpPr>
          <p:nvPr>
            <p:ph type="dt" sz="half" idx="10"/>
          </p:nvPr>
        </p:nvSpPr>
        <p:spPr/>
        <p:txBody>
          <a:bodyPr/>
          <a:lstStyle/>
          <a:p>
            <a:pPr>
              <a:defRPr/>
            </a:pPr>
            <a:fld id="{28E95508-126A-4D43-AB21-4CF2FE30C30D}" type="datetime1">
              <a:rPr lang="en-US" smtClean="0">
                <a:solidFill>
                  <a:prstClr val="white"/>
                </a:solidFill>
              </a:rPr>
              <a:pPr>
                <a:defRPr/>
              </a:pPr>
              <a:t>1/24/2025</a:t>
            </a:fld>
            <a:endParaRPr lang="en-US">
              <a:solidFill>
                <a:prstClr val="white"/>
              </a:solidFill>
            </a:endParaRPr>
          </a:p>
        </p:txBody>
      </p:sp>
      <p:sp>
        <p:nvSpPr>
          <p:cNvPr id="5" name="Footer Placeholder 4">
            <a:extLst>
              <a:ext uri="{FF2B5EF4-FFF2-40B4-BE49-F238E27FC236}">
                <a16:creationId xmlns:a16="http://schemas.microsoft.com/office/drawing/2014/main" id="{5FDF91A6-70C3-46F6-ABDA-08FD57B247BE}"/>
              </a:ext>
            </a:extLst>
          </p:cNvPr>
          <p:cNvSpPr>
            <a:spLocks noGrp="1"/>
          </p:cNvSpPr>
          <p:nvPr>
            <p:ph type="ftr" sz="quarter" idx="11"/>
          </p:nvPr>
        </p:nvSpPr>
        <p:spPr/>
        <p:txBody>
          <a:bodyPr/>
          <a:lstStyle/>
          <a:p>
            <a:pPr>
              <a:defRPr/>
            </a:pPr>
            <a:endParaRPr lang="en-AU">
              <a:solidFill>
                <a:prstClr val="white"/>
              </a:solidFill>
            </a:endParaRPr>
          </a:p>
        </p:txBody>
      </p:sp>
      <p:sp>
        <p:nvSpPr>
          <p:cNvPr id="6" name="Slide Number Placeholder 5">
            <a:extLst>
              <a:ext uri="{FF2B5EF4-FFF2-40B4-BE49-F238E27FC236}">
                <a16:creationId xmlns:a16="http://schemas.microsoft.com/office/drawing/2014/main" id="{6C4AFBFF-1B3D-4CD6-AAAE-887B8D9BA058}"/>
              </a:ext>
            </a:extLst>
          </p:cNvPr>
          <p:cNvSpPr>
            <a:spLocks noGrp="1"/>
          </p:cNvSpPr>
          <p:nvPr>
            <p:ph type="sldNum" sz="quarter" idx="12"/>
          </p:nvPr>
        </p:nvSpPr>
        <p:spPr/>
        <p:txBody>
          <a:bodyPr/>
          <a:lstStyle/>
          <a:p>
            <a:pPr>
              <a:defRPr/>
            </a:pPr>
            <a:fld id="{E31BA695-9E3D-45B2-A06A-199E8B9507CD}"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6692713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0BD968-FF30-497B-B493-C999421E5D0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FJ"/>
          </a:p>
        </p:txBody>
      </p:sp>
      <p:sp>
        <p:nvSpPr>
          <p:cNvPr id="3" name="Vertical Text Placeholder 2">
            <a:extLst>
              <a:ext uri="{FF2B5EF4-FFF2-40B4-BE49-F238E27FC236}">
                <a16:creationId xmlns:a16="http://schemas.microsoft.com/office/drawing/2014/main" id="{8EEE7F2F-AAE3-429C-A411-4D98A3C4FC0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Date Placeholder 3">
            <a:extLst>
              <a:ext uri="{FF2B5EF4-FFF2-40B4-BE49-F238E27FC236}">
                <a16:creationId xmlns:a16="http://schemas.microsoft.com/office/drawing/2014/main" id="{6413B81F-CEB8-4698-A787-285FA1070292}"/>
              </a:ext>
            </a:extLst>
          </p:cNvPr>
          <p:cNvSpPr>
            <a:spLocks noGrp="1"/>
          </p:cNvSpPr>
          <p:nvPr>
            <p:ph type="dt" sz="half" idx="10"/>
          </p:nvPr>
        </p:nvSpPr>
        <p:spPr/>
        <p:txBody>
          <a:bodyPr/>
          <a:lstStyle/>
          <a:p>
            <a:pPr>
              <a:defRPr/>
            </a:pPr>
            <a:fld id="{6515AB6A-CC8A-4321-ABA1-5F726903D657}" type="datetime1">
              <a:rPr lang="en-US" smtClean="0">
                <a:solidFill>
                  <a:prstClr val="white"/>
                </a:solidFill>
              </a:rPr>
              <a:pPr>
                <a:defRPr/>
              </a:pPr>
              <a:t>1/24/2025</a:t>
            </a:fld>
            <a:endParaRPr lang="en-US">
              <a:solidFill>
                <a:prstClr val="white"/>
              </a:solidFill>
            </a:endParaRPr>
          </a:p>
        </p:txBody>
      </p:sp>
      <p:sp>
        <p:nvSpPr>
          <p:cNvPr id="5" name="Footer Placeholder 4">
            <a:extLst>
              <a:ext uri="{FF2B5EF4-FFF2-40B4-BE49-F238E27FC236}">
                <a16:creationId xmlns:a16="http://schemas.microsoft.com/office/drawing/2014/main" id="{4A57D9FB-EE18-456E-B1A1-1C4B695F7843}"/>
              </a:ext>
            </a:extLst>
          </p:cNvPr>
          <p:cNvSpPr>
            <a:spLocks noGrp="1"/>
          </p:cNvSpPr>
          <p:nvPr>
            <p:ph type="ftr" sz="quarter" idx="11"/>
          </p:nvPr>
        </p:nvSpPr>
        <p:spPr/>
        <p:txBody>
          <a:bodyPr/>
          <a:lstStyle/>
          <a:p>
            <a:pPr>
              <a:defRPr/>
            </a:pPr>
            <a:endParaRPr lang="en-AU">
              <a:solidFill>
                <a:prstClr val="white"/>
              </a:solidFill>
            </a:endParaRPr>
          </a:p>
        </p:txBody>
      </p:sp>
      <p:sp>
        <p:nvSpPr>
          <p:cNvPr id="6" name="Slide Number Placeholder 5">
            <a:extLst>
              <a:ext uri="{FF2B5EF4-FFF2-40B4-BE49-F238E27FC236}">
                <a16:creationId xmlns:a16="http://schemas.microsoft.com/office/drawing/2014/main" id="{A7AFA083-02EB-4361-AB40-505A1816148C}"/>
              </a:ext>
            </a:extLst>
          </p:cNvPr>
          <p:cNvSpPr>
            <a:spLocks noGrp="1"/>
          </p:cNvSpPr>
          <p:nvPr>
            <p:ph type="sldNum" sz="quarter" idx="12"/>
          </p:nvPr>
        </p:nvSpPr>
        <p:spPr/>
        <p:txBody>
          <a:bodyPr/>
          <a:lstStyle/>
          <a:p>
            <a:pPr>
              <a:defRPr/>
            </a:pPr>
            <a:fld id="{415B4366-2F8C-4215-965A-2FD2AC322182}"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38543567"/>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Box 3"/>
          <p:cNvSpPr txBox="1"/>
          <p:nvPr userDrawn="1"/>
        </p:nvSpPr>
        <p:spPr>
          <a:xfrm>
            <a:off x="1956546" y="304801"/>
            <a:ext cx="6297706" cy="461665"/>
          </a:xfrm>
          <a:prstGeom prst="rect">
            <a:avLst/>
          </a:prstGeom>
          <a:noFill/>
        </p:spPr>
        <p:txBody>
          <a:bodyPr>
            <a:spAutoFit/>
          </a:bodyPr>
          <a:lstStyle/>
          <a:p>
            <a:pPr defTabSz="457200">
              <a:defRPr/>
            </a:pPr>
            <a:r>
              <a:rPr lang="en-US" sz="2400" b="1" spc="600" dirty="0">
                <a:ln>
                  <a:solidFill>
                    <a:srgbClr val="09213B">
                      <a:lumMod val="75000"/>
                      <a:lumOff val="25000"/>
                    </a:srgbClr>
                  </a:solidFill>
                </a:ln>
                <a:solidFill>
                  <a:prstClr val="white"/>
                </a:solidFill>
                <a:ea typeface="ＭＳ Ｐゴシック" pitchFamily="34" charset="-128"/>
              </a:rPr>
              <a:t>FIJI NATIONAL UNIVERSITY</a:t>
            </a:r>
          </a:p>
        </p:txBody>
      </p:sp>
      <p:sp>
        <p:nvSpPr>
          <p:cNvPr id="3" name="Subtitle 2"/>
          <p:cNvSpPr>
            <a:spLocks noGrp="1"/>
          </p:cNvSpPr>
          <p:nvPr>
            <p:ph type="subTitle" idx="1"/>
          </p:nvPr>
        </p:nvSpPr>
        <p:spPr>
          <a:xfrm>
            <a:off x="1322923" y="3299013"/>
            <a:ext cx="6498159" cy="916641"/>
          </a:xfrm>
          <a:prstGeom prst="rect">
            <a:avLst/>
          </a:prstGeom>
        </p:spPr>
        <p:txBody>
          <a:bodyPr rtlCol="0">
            <a:normAutofit/>
          </a:bodyPr>
          <a:lstStyle>
            <a:lvl1pPr marL="0" indent="0" algn="ctr" defTabSz="914400" rtl="0" eaLnBrk="1" latinLnBrk="0" hangingPunct="1">
              <a:spcBef>
                <a:spcPts val="20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fld id="{F5E42FD5-E331-4770-913A-3DB0623818AB}" type="datetime1">
              <a:rPr lang="en-US">
                <a:solidFill>
                  <a:prstClr val="white"/>
                </a:solidFill>
              </a:rPr>
              <a:pPr>
                <a:defRPr/>
              </a:pPr>
              <a:t>1/24/2025</a:t>
            </a:fld>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814279CD-421A-4049-A1C3-EAE06D29348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98488251"/>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600201"/>
            <a:ext cx="8042276"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D64FA217-1717-4697-A75E-985033170B14}" type="datetime1">
              <a:rPr lang="en-US">
                <a:solidFill>
                  <a:prstClr val="white"/>
                </a:solidFill>
              </a:rPr>
              <a:pPr>
                <a:defRPr/>
              </a:pPr>
              <a:t>1/24/2025</a:t>
            </a:fld>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99F6F88D-EC20-441C-BD01-FAD84D01BBF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71926597"/>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40" y="3352802"/>
            <a:ext cx="8416925" cy="1470025"/>
          </a:xfrm>
          <a:prstGeom prst="rect">
            <a:avLst/>
          </a:prstGeom>
        </p:spPr>
        <p:txBody>
          <a:bodyPr/>
          <a:lstStyle/>
          <a:p>
            <a:r>
              <a:rPr lang="en-US"/>
              <a:t>Click to edit Master title style</a:t>
            </a:r>
            <a:endParaRPr/>
          </a:p>
        </p:txBody>
      </p:sp>
      <p:sp>
        <p:nvSpPr>
          <p:cNvPr id="3" name="Subtitle 2"/>
          <p:cNvSpPr>
            <a:spLocks noGrp="1"/>
          </p:cNvSpPr>
          <p:nvPr>
            <p:ph type="subTitle" idx="1"/>
          </p:nvPr>
        </p:nvSpPr>
        <p:spPr>
          <a:xfrm>
            <a:off x="363540" y="4771030"/>
            <a:ext cx="8416925" cy="972671"/>
          </a:xfrm>
          <a:prstGeom prst="rect">
            <a:avLst/>
          </a:prstGeo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FEEB6A16-C3CB-4387-98DD-2EBDBD127A1F}" type="datetime1">
              <a:rPr lang="en-US">
                <a:solidFill>
                  <a:prstClr val="white"/>
                </a:solidFill>
              </a:rPr>
              <a:pPr>
                <a:defRPr/>
              </a:pPr>
              <a:t>1/24/2025</a:t>
            </a:fld>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F34A456A-A6C9-4AC4-9A68-10242554F84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7138392"/>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1467-AF7F-427D-B0AB-D44479CF7D1C}"/>
              </a:ext>
            </a:extLst>
          </p:cNvPr>
          <p:cNvSpPr>
            <a:spLocks noGrp="1"/>
          </p:cNvSpPr>
          <p:nvPr>
            <p:ph type="title"/>
          </p:nvPr>
        </p:nvSpPr>
        <p:spPr/>
        <p:txBody>
          <a:bodyPr/>
          <a:lstStyle/>
          <a:p>
            <a:r>
              <a:rPr lang="en-US"/>
              <a:t>Click to edit Master title style</a:t>
            </a:r>
            <a:endParaRPr lang="en-FJ"/>
          </a:p>
        </p:txBody>
      </p:sp>
      <p:sp>
        <p:nvSpPr>
          <p:cNvPr id="3" name="Content Placeholder 2">
            <a:extLst>
              <a:ext uri="{FF2B5EF4-FFF2-40B4-BE49-F238E27FC236}">
                <a16:creationId xmlns:a16="http://schemas.microsoft.com/office/drawing/2014/main" id="{A56B4049-A6EC-4316-AC71-49957027E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Date Placeholder 3">
            <a:extLst>
              <a:ext uri="{FF2B5EF4-FFF2-40B4-BE49-F238E27FC236}">
                <a16:creationId xmlns:a16="http://schemas.microsoft.com/office/drawing/2014/main" id="{6635518B-7051-4716-84AB-2DF1B5231201}"/>
              </a:ext>
            </a:extLst>
          </p:cNvPr>
          <p:cNvSpPr>
            <a:spLocks noGrp="1"/>
          </p:cNvSpPr>
          <p:nvPr>
            <p:ph type="dt" sz="half" idx="10"/>
          </p:nvPr>
        </p:nvSpPr>
        <p:spPr/>
        <p:txBody>
          <a:bodyPr/>
          <a:lstStyle/>
          <a:p>
            <a:pPr>
              <a:defRPr/>
            </a:pPr>
            <a:fld id="{D8BB7632-AFBA-48B7-B38A-01FB92A2076A}" type="datetime1">
              <a:rPr lang="en-US" smtClean="0">
                <a:solidFill>
                  <a:prstClr val="white"/>
                </a:solidFill>
              </a:rPr>
              <a:pPr>
                <a:defRPr/>
              </a:pPr>
              <a:t>1/24/2025</a:t>
            </a:fld>
            <a:endParaRPr lang="en-US">
              <a:solidFill>
                <a:prstClr val="white"/>
              </a:solidFill>
            </a:endParaRPr>
          </a:p>
        </p:txBody>
      </p:sp>
      <p:sp>
        <p:nvSpPr>
          <p:cNvPr id="5" name="Footer Placeholder 4">
            <a:extLst>
              <a:ext uri="{FF2B5EF4-FFF2-40B4-BE49-F238E27FC236}">
                <a16:creationId xmlns:a16="http://schemas.microsoft.com/office/drawing/2014/main" id="{9CD59A22-7D46-4E96-B12A-9519B5FF5CA3}"/>
              </a:ext>
            </a:extLst>
          </p:cNvPr>
          <p:cNvSpPr>
            <a:spLocks noGrp="1"/>
          </p:cNvSpPr>
          <p:nvPr>
            <p:ph type="ftr" sz="quarter" idx="11"/>
          </p:nvPr>
        </p:nvSpPr>
        <p:spPr/>
        <p:txBody>
          <a:bodyPr/>
          <a:lstStyle/>
          <a:p>
            <a:pPr>
              <a:defRPr/>
            </a:pPr>
            <a:endParaRPr lang="en-AU">
              <a:solidFill>
                <a:prstClr val="white"/>
              </a:solidFill>
            </a:endParaRPr>
          </a:p>
        </p:txBody>
      </p:sp>
      <p:sp>
        <p:nvSpPr>
          <p:cNvPr id="6" name="Slide Number Placeholder 5">
            <a:extLst>
              <a:ext uri="{FF2B5EF4-FFF2-40B4-BE49-F238E27FC236}">
                <a16:creationId xmlns:a16="http://schemas.microsoft.com/office/drawing/2014/main" id="{2ADF33CC-0DC3-415E-A76C-550636164FBF}"/>
              </a:ext>
            </a:extLst>
          </p:cNvPr>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19052140"/>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CD0C-DE88-4F87-B032-D11A21855E3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FJ"/>
          </a:p>
        </p:txBody>
      </p:sp>
      <p:sp>
        <p:nvSpPr>
          <p:cNvPr id="3" name="Text Placeholder 2">
            <a:extLst>
              <a:ext uri="{FF2B5EF4-FFF2-40B4-BE49-F238E27FC236}">
                <a16:creationId xmlns:a16="http://schemas.microsoft.com/office/drawing/2014/main" id="{0AAA8454-5F12-4315-A8D3-4B606FA87E1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E2098A-C7F1-45EE-AAC0-634090231BC2}"/>
              </a:ext>
            </a:extLst>
          </p:cNvPr>
          <p:cNvSpPr>
            <a:spLocks noGrp="1"/>
          </p:cNvSpPr>
          <p:nvPr>
            <p:ph type="dt" sz="half" idx="10"/>
          </p:nvPr>
        </p:nvSpPr>
        <p:spPr/>
        <p:txBody>
          <a:bodyPr/>
          <a:lstStyle/>
          <a:p>
            <a:pPr>
              <a:defRPr/>
            </a:pPr>
            <a:fld id="{5FC21FFD-6247-4352-A089-A8578DD35033}" type="datetime1">
              <a:rPr lang="en-US" smtClean="0">
                <a:solidFill>
                  <a:prstClr val="white"/>
                </a:solidFill>
              </a:rPr>
              <a:pPr>
                <a:defRPr/>
              </a:pPr>
              <a:t>1/24/2025</a:t>
            </a:fld>
            <a:endParaRPr lang="en-US">
              <a:solidFill>
                <a:prstClr val="white"/>
              </a:solidFill>
            </a:endParaRPr>
          </a:p>
        </p:txBody>
      </p:sp>
      <p:sp>
        <p:nvSpPr>
          <p:cNvPr id="5" name="Footer Placeholder 4">
            <a:extLst>
              <a:ext uri="{FF2B5EF4-FFF2-40B4-BE49-F238E27FC236}">
                <a16:creationId xmlns:a16="http://schemas.microsoft.com/office/drawing/2014/main" id="{DF77F33B-E527-43A2-A757-3DD9C78CFE15}"/>
              </a:ext>
            </a:extLst>
          </p:cNvPr>
          <p:cNvSpPr>
            <a:spLocks noGrp="1"/>
          </p:cNvSpPr>
          <p:nvPr>
            <p:ph type="ftr" sz="quarter" idx="11"/>
          </p:nvPr>
        </p:nvSpPr>
        <p:spPr/>
        <p:txBody>
          <a:bodyPr/>
          <a:lstStyle/>
          <a:p>
            <a:pPr>
              <a:defRPr/>
            </a:pPr>
            <a:endParaRPr lang="en-AU">
              <a:solidFill>
                <a:prstClr val="white"/>
              </a:solidFill>
            </a:endParaRPr>
          </a:p>
        </p:txBody>
      </p:sp>
      <p:sp>
        <p:nvSpPr>
          <p:cNvPr id="6" name="Slide Number Placeholder 5">
            <a:extLst>
              <a:ext uri="{FF2B5EF4-FFF2-40B4-BE49-F238E27FC236}">
                <a16:creationId xmlns:a16="http://schemas.microsoft.com/office/drawing/2014/main" id="{9604459E-C8B8-48A3-86FE-424859A71226}"/>
              </a:ext>
            </a:extLst>
          </p:cNvPr>
          <p:cNvSpPr>
            <a:spLocks noGrp="1"/>
          </p:cNvSpPr>
          <p:nvPr>
            <p:ph type="sldNum" sz="quarter" idx="12"/>
          </p:nvPr>
        </p:nvSpPr>
        <p:spPr/>
        <p:txBody>
          <a:bodyPr/>
          <a:lstStyle/>
          <a:p>
            <a:pPr>
              <a:defRPr/>
            </a:pPr>
            <a:fld id="{0E3EC037-1B58-4DC0-A2C7-50A596DB93D3}"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5217948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4192-3C92-4A58-8E1F-E02B01944323}"/>
              </a:ext>
            </a:extLst>
          </p:cNvPr>
          <p:cNvSpPr>
            <a:spLocks noGrp="1"/>
          </p:cNvSpPr>
          <p:nvPr>
            <p:ph type="title"/>
          </p:nvPr>
        </p:nvSpPr>
        <p:spPr/>
        <p:txBody>
          <a:bodyPr/>
          <a:lstStyle/>
          <a:p>
            <a:r>
              <a:rPr lang="en-US"/>
              <a:t>Click to edit Master title style</a:t>
            </a:r>
            <a:endParaRPr lang="en-FJ"/>
          </a:p>
        </p:txBody>
      </p:sp>
      <p:sp>
        <p:nvSpPr>
          <p:cNvPr id="3" name="Content Placeholder 2">
            <a:extLst>
              <a:ext uri="{FF2B5EF4-FFF2-40B4-BE49-F238E27FC236}">
                <a16:creationId xmlns:a16="http://schemas.microsoft.com/office/drawing/2014/main" id="{B8D00BB9-8684-490D-90D9-2887FA041A4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Content Placeholder 3">
            <a:extLst>
              <a:ext uri="{FF2B5EF4-FFF2-40B4-BE49-F238E27FC236}">
                <a16:creationId xmlns:a16="http://schemas.microsoft.com/office/drawing/2014/main" id="{C42453C2-70C1-44B8-A9E8-C66DB56B798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5" name="Date Placeholder 4">
            <a:extLst>
              <a:ext uri="{FF2B5EF4-FFF2-40B4-BE49-F238E27FC236}">
                <a16:creationId xmlns:a16="http://schemas.microsoft.com/office/drawing/2014/main" id="{FE362230-5739-4703-9DEB-51728C0C2768}"/>
              </a:ext>
            </a:extLst>
          </p:cNvPr>
          <p:cNvSpPr>
            <a:spLocks noGrp="1"/>
          </p:cNvSpPr>
          <p:nvPr>
            <p:ph type="dt" sz="half" idx="10"/>
          </p:nvPr>
        </p:nvSpPr>
        <p:spPr/>
        <p:txBody>
          <a:bodyPr/>
          <a:lstStyle/>
          <a:p>
            <a:pPr>
              <a:defRPr/>
            </a:pPr>
            <a:fld id="{68DC506A-86D4-4CC4-AA3A-392D6BB77381}" type="datetime1">
              <a:rPr lang="en-US" smtClean="0">
                <a:solidFill>
                  <a:prstClr val="white"/>
                </a:solidFill>
              </a:rPr>
              <a:pPr>
                <a:defRPr/>
              </a:pPr>
              <a:t>1/24/2025</a:t>
            </a:fld>
            <a:endParaRPr lang="en-US">
              <a:solidFill>
                <a:prstClr val="white"/>
              </a:solidFill>
            </a:endParaRPr>
          </a:p>
        </p:txBody>
      </p:sp>
      <p:sp>
        <p:nvSpPr>
          <p:cNvPr id="6" name="Footer Placeholder 5">
            <a:extLst>
              <a:ext uri="{FF2B5EF4-FFF2-40B4-BE49-F238E27FC236}">
                <a16:creationId xmlns:a16="http://schemas.microsoft.com/office/drawing/2014/main" id="{96CE771B-D427-4E58-AD45-361CE87DD93D}"/>
              </a:ext>
            </a:extLst>
          </p:cNvPr>
          <p:cNvSpPr>
            <a:spLocks noGrp="1"/>
          </p:cNvSpPr>
          <p:nvPr>
            <p:ph type="ftr" sz="quarter" idx="11"/>
          </p:nvPr>
        </p:nvSpPr>
        <p:spPr/>
        <p:txBody>
          <a:bodyPr/>
          <a:lstStyle/>
          <a:p>
            <a:pPr>
              <a:defRPr/>
            </a:pPr>
            <a:endParaRPr lang="en-AU">
              <a:solidFill>
                <a:prstClr val="white"/>
              </a:solidFill>
            </a:endParaRPr>
          </a:p>
        </p:txBody>
      </p:sp>
      <p:sp>
        <p:nvSpPr>
          <p:cNvPr id="7" name="Slide Number Placeholder 6">
            <a:extLst>
              <a:ext uri="{FF2B5EF4-FFF2-40B4-BE49-F238E27FC236}">
                <a16:creationId xmlns:a16="http://schemas.microsoft.com/office/drawing/2014/main" id="{4AA3E1E5-95C7-48D2-87F9-693AD20FDB9D}"/>
              </a:ext>
            </a:extLst>
          </p:cNvPr>
          <p:cNvSpPr>
            <a:spLocks noGrp="1"/>
          </p:cNvSpPr>
          <p:nvPr>
            <p:ph type="sldNum" sz="quarter" idx="12"/>
          </p:nvPr>
        </p:nvSpPr>
        <p:spPr/>
        <p:txBody>
          <a:bodyPr/>
          <a:lstStyle/>
          <a:p>
            <a:pPr>
              <a:defRPr/>
            </a:pPr>
            <a:fld id="{4978212E-B196-4B66-8C60-5501D08DD016}"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3332126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0AC6-1DDA-4CA5-A601-7DA1457DE60C}"/>
              </a:ext>
            </a:extLst>
          </p:cNvPr>
          <p:cNvSpPr>
            <a:spLocks noGrp="1"/>
          </p:cNvSpPr>
          <p:nvPr>
            <p:ph type="title"/>
          </p:nvPr>
        </p:nvSpPr>
        <p:spPr>
          <a:xfrm>
            <a:off x="629841" y="365126"/>
            <a:ext cx="7886700" cy="1325563"/>
          </a:xfrm>
        </p:spPr>
        <p:txBody>
          <a:bodyPr/>
          <a:lstStyle/>
          <a:p>
            <a:r>
              <a:rPr lang="en-US"/>
              <a:t>Click to edit Master title style</a:t>
            </a:r>
            <a:endParaRPr lang="en-FJ"/>
          </a:p>
        </p:txBody>
      </p:sp>
      <p:sp>
        <p:nvSpPr>
          <p:cNvPr id="3" name="Text Placeholder 2">
            <a:extLst>
              <a:ext uri="{FF2B5EF4-FFF2-40B4-BE49-F238E27FC236}">
                <a16:creationId xmlns:a16="http://schemas.microsoft.com/office/drawing/2014/main" id="{1A7ED2E9-9F1D-4FD4-B863-A7D490F23FB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53ADE9A-E4A2-42E8-9067-802D7C5B6C7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5" name="Text Placeholder 4">
            <a:extLst>
              <a:ext uri="{FF2B5EF4-FFF2-40B4-BE49-F238E27FC236}">
                <a16:creationId xmlns:a16="http://schemas.microsoft.com/office/drawing/2014/main" id="{AF43936C-B13D-40E9-B997-14A83AF824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75650-9649-4F6C-B82E-B940ABE6926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7" name="Date Placeholder 6">
            <a:extLst>
              <a:ext uri="{FF2B5EF4-FFF2-40B4-BE49-F238E27FC236}">
                <a16:creationId xmlns:a16="http://schemas.microsoft.com/office/drawing/2014/main" id="{6334ED43-D642-411F-A1E7-02A3F923BD34}"/>
              </a:ext>
            </a:extLst>
          </p:cNvPr>
          <p:cNvSpPr>
            <a:spLocks noGrp="1"/>
          </p:cNvSpPr>
          <p:nvPr>
            <p:ph type="dt" sz="half" idx="10"/>
          </p:nvPr>
        </p:nvSpPr>
        <p:spPr/>
        <p:txBody>
          <a:bodyPr/>
          <a:lstStyle/>
          <a:p>
            <a:pPr>
              <a:defRPr/>
            </a:pPr>
            <a:fld id="{5E8C23A2-471F-4B5F-82A9-D02B0A4F21A2}" type="datetime1">
              <a:rPr lang="en-US" smtClean="0">
                <a:solidFill>
                  <a:prstClr val="white"/>
                </a:solidFill>
              </a:rPr>
              <a:pPr>
                <a:defRPr/>
              </a:pPr>
              <a:t>1/24/2025</a:t>
            </a:fld>
            <a:endParaRPr lang="en-US">
              <a:solidFill>
                <a:prstClr val="white"/>
              </a:solidFill>
            </a:endParaRPr>
          </a:p>
        </p:txBody>
      </p:sp>
      <p:sp>
        <p:nvSpPr>
          <p:cNvPr id="8" name="Footer Placeholder 7">
            <a:extLst>
              <a:ext uri="{FF2B5EF4-FFF2-40B4-BE49-F238E27FC236}">
                <a16:creationId xmlns:a16="http://schemas.microsoft.com/office/drawing/2014/main" id="{205F4B79-5CD1-4E96-B96C-D74014649992}"/>
              </a:ext>
            </a:extLst>
          </p:cNvPr>
          <p:cNvSpPr>
            <a:spLocks noGrp="1"/>
          </p:cNvSpPr>
          <p:nvPr>
            <p:ph type="ftr" sz="quarter" idx="11"/>
          </p:nvPr>
        </p:nvSpPr>
        <p:spPr/>
        <p:txBody>
          <a:bodyPr/>
          <a:lstStyle/>
          <a:p>
            <a:pPr>
              <a:defRPr/>
            </a:pPr>
            <a:endParaRPr lang="en-AU">
              <a:solidFill>
                <a:prstClr val="white"/>
              </a:solidFill>
            </a:endParaRPr>
          </a:p>
        </p:txBody>
      </p:sp>
      <p:sp>
        <p:nvSpPr>
          <p:cNvPr id="9" name="Slide Number Placeholder 8">
            <a:extLst>
              <a:ext uri="{FF2B5EF4-FFF2-40B4-BE49-F238E27FC236}">
                <a16:creationId xmlns:a16="http://schemas.microsoft.com/office/drawing/2014/main" id="{B57F0F68-E0F2-46E5-AD65-3BF1591C06CB}"/>
              </a:ext>
            </a:extLst>
          </p:cNvPr>
          <p:cNvSpPr>
            <a:spLocks noGrp="1"/>
          </p:cNvSpPr>
          <p:nvPr>
            <p:ph type="sldNum" sz="quarter" idx="12"/>
          </p:nvPr>
        </p:nvSpPr>
        <p:spPr/>
        <p:txBody>
          <a:bodyPr/>
          <a:lstStyle/>
          <a:p>
            <a:pPr>
              <a:defRPr/>
            </a:pPr>
            <a:fld id="{3A5026ED-ABF7-4BE9-A853-497DA8F09FE4}"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24087181"/>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5494-302B-42BD-AB32-624E0CA31009}"/>
              </a:ext>
            </a:extLst>
          </p:cNvPr>
          <p:cNvSpPr>
            <a:spLocks noGrp="1"/>
          </p:cNvSpPr>
          <p:nvPr>
            <p:ph type="title"/>
          </p:nvPr>
        </p:nvSpPr>
        <p:spPr/>
        <p:txBody>
          <a:bodyPr/>
          <a:lstStyle/>
          <a:p>
            <a:r>
              <a:rPr lang="en-US"/>
              <a:t>Click to edit Master title style</a:t>
            </a:r>
            <a:endParaRPr lang="en-FJ"/>
          </a:p>
        </p:txBody>
      </p:sp>
      <p:sp>
        <p:nvSpPr>
          <p:cNvPr id="3" name="Date Placeholder 2">
            <a:extLst>
              <a:ext uri="{FF2B5EF4-FFF2-40B4-BE49-F238E27FC236}">
                <a16:creationId xmlns:a16="http://schemas.microsoft.com/office/drawing/2014/main" id="{9F84C071-10F7-405F-A404-914AFA1D359C}"/>
              </a:ext>
            </a:extLst>
          </p:cNvPr>
          <p:cNvSpPr>
            <a:spLocks noGrp="1"/>
          </p:cNvSpPr>
          <p:nvPr>
            <p:ph type="dt" sz="half" idx="10"/>
          </p:nvPr>
        </p:nvSpPr>
        <p:spPr/>
        <p:txBody>
          <a:bodyPr/>
          <a:lstStyle/>
          <a:p>
            <a:pPr>
              <a:defRPr/>
            </a:pPr>
            <a:fld id="{9CF2640B-59D0-4A9C-A6AB-930BA4299A7F}" type="datetime1">
              <a:rPr lang="en-US" smtClean="0">
                <a:solidFill>
                  <a:prstClr val="white"/>
                </a:solidFill>
              </a:rPr>
              <a:pPr>
                <a:defRPr/>
              </a:pPr>
              <a:t>1/24/2025</a:t>
            </a:fld>
            <a:endParaRPr lang="en-US">
              <a:solidFill>
                <a:prstClr val="white"/>
              </a:solidFill>
            </a:endParaRPr>
          </a:p>
        </p:txBody>
      </p:sp>
      <p:sp>
        <p:nvSpPr>
          <p:cNvPr id="4" name="Footer Placeholder 3">
            <a:extLst>
              <a:ext uri="{FF2B5EF4-FFF2-40B4-BE49-F238E27FC236}">
                <a16:creationId xmlns:a16="http://schemas.microsoft.com/office/drawing/2014/main" id="{FEDA55E3-1BDF-4E7F-8576-3A8BA499E15D}"/>
              </a:ext>
            </a:extLst>
          </p:cNvPr>
          <p:cNvSpPr>
            <a:spLocks noGrp="1"/>
          </p:cNvSpPr>
          <p:nvPr>
            <p:ph type="ftr" sz="quarter" idx="11"/>
          </p:nvPr>
        </p:nvSpPr>
        <p:spPr/>
        <p:txBody>
          <a:bodyPr/>
          <a:lstStyle/>
          <a:p>
            <a:pPr>
              <a:defRPr/>
            </a:pPr>
            <a:endParaRPr lang="en-AU">
              <a:solidFill>
                <a:prstClr val="white"/>
              </a:solidFill>
            </a:endParaRPr>
          </a:p>
        </p:txBody>
      </p:sp>
      <p:sp>
        <p:nvSpPr>
          <p:cNvPr id="5" name="Slide Number Placeholder 4">
            <a:extLst>
              <a:ext uri="{FF2B5EF4-FFF2-40B4-BE49-F238E27FC236}">
                <a16:creationId xmlns:a16="http://schemas.microsoft.com/office/drawing/2014/main" id="{EAF022F2-62BF-4BF6-9B85-91387FA7FD50}"/>
              </a:ext>
            </a:extLst>
          </p:cNvPr>
          <p:cNvSpPr>
            <a:spLocks noGrp="1"/>
          </p:cNvSpPr>
          <p:nvPr>
            <p:ph type="sldNum" sz="quarter" idx="12"/>
          </p:nvPr>
        </p:nvSpPr>
        <p:spPr/>
        <p:txBody>
          <a:bodyPr/>
          <a:lstStyle/>
          <a:p>
            <a:pPr>
              <a:defRPr/>
            </a:pPr>
            <a:fld id="{F0D540B4-D7AA-4835-ACB9-F8AE881F3A21}"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4074577"/>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872668-106F-46C5-8FE4-07D36E92FA75}"/>
              </a:ext>
            </a:extLst>
          </p:cNvPr>
          <p:cNvSpPr>
            <a:spLocks noGrp="1"/>
          </p:cNvSpPr>
          <p:nvPr>
            <p:ph type="dt" sz="half" idx="10"/>
          </p:nvPr>
        </p:nvSpPr>
        <p:spPr/>
        <p:txBody>
          <a:bodyPr/>
          <a:lstStyle/>
          <a:p>
            <a:pPr>
              <a:defRPr/>
            </a:pPr>
            <a:fld id="{537A89C8-71E0-4C9C-AF38-2338F96121CC}" type="datetime1">
              <a:rPr lang="en-US" smtClean="0">
                <a:solidFill>
                  <a:prstClr val="white"/>
                </a:solidFill>
              </a:rPr>
              <a:pPr>
                <a:defRPr/>
              </a:pPr>
              <a:t>1/24/2025</a:t>
            </a:fld>
            <a:endParaRPr lang="en-US">
              <a:solidFill>
                <a:prstClr val="white"/>
              </a:solidFill>
            </a:endParaRPr>
          </a:p>
        </p:txBody>
      </p:sp>
      <p:sp>
        <p:nvSpPr>
          <p:cNvPr id="3" name="Footer Placeholder 2">
            <a:extLst>
              <a:ext uri="{FF2B5EF4-FFF2-40B4-BE49-F238E27FC236}">
                <a16:creationId xmlns:a16="http://schemas.microsoft.com/office/drawing/2014/main" id="{8F422943-ECED-4B07-A11B-98C2E8F7F70D}"/>
              </a:ext>
            </a:extLst>
          </p:cNvPr>
          <p:cNvSpPr>
            <a:spLocks noGrp="1"/>
          </p:cNvSpPr>
          <p:nvPr>
            <p:ph type="ftr" sz="quarter" idx="11"/>
          </p:nvPr>
        </p:nvSpPr>
        <p:spPr/>
        <p:txBody>
          <a:bodyPr/>
          <a:lstStyle/>
          <a:p>
            <a:pPr>
              <a:defRPr/>
            </a:pPr>
            <a:endParaRPr lang="en-AU">
              <a:solidFill>
                <a:prstClr val="white"/>
              </a:solidFill>
            </a:endParaRPr>
          </a:p>
        </p:txBody>
      </p:sp>
      <p:sp>
        <p:nvSpPr>
          <p:cNvPr id="4" name="Slide Number Placeholder 3">
            <a:extLst>
              <a:ext uri="{FF2B5EF4-FFF2-40B4-BE49-F238E27FC236}">
                <a16:creationId xmlns:a16="http://schemas.microsoft.com/office/drawing/2014/main" id="{3C290BCC-F23A-43A2-BF5D-F73CA10F94A7}"/>
              </a:ext>
            </a:extLst>
          </p:cNvPr>
          <p:cNvSpPr>
            <a:spLocks noGrp="1"/>
          </p:cNvSpPr>
          <p:nvPr>
            <p:ph type="sldNum" sz="quarter" idx="12"/>
          </p:nvPr>
        </p:nvSpPr>
        <p:spPr/>
        <p:txBody>
          <a:bodyPr/>
          <a:lstStyle/>
          <a:p>
            <a:pPr>
              <a:defRPr/>
            </a:pPr>
            <a:fld id="{4CF888E7-9448-4FC2-A7D0-9EF15047A0F9}"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64450234"/>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C585-B8BD-450D-BF4A-418482CEB8B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FJ"/>
          </a:p>
        </p:txBody>
      </p:sp>
      <p:sp>
        <p:nvSpPr>
          <p:cNvPr id="3" name="Content Placeholder 2">
            <a:extLst>
              <a:ext uri="{FF2B5EF4-FFF2-40B4-BE49-F238E27FC236}">
                <a16:creationId xmlns:a16="http://schemas.microsoft.com/office/drawing/2014/main" id="{3E53A486-F676-4879-8C03-6F08007A88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Text Placeholder 3">
            <a:extLst>
              <a:ext uri="{FF2B5EF4-FFF2-40B4-BE49-F238E27FC236}">
                <a16:creationId xmlns:a16="http://schemas.microsoft.com/office/drawing/2014/main" id="{F4D1059C-B02C-4434-A696-CBCD66553B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A5611C-6216-41DE-85DE-70DBACEA6B31}"/>
              </a:ext>
            </a:extLst>
          </p:cNvPr>
          <p:cNvSpPr>
            <a:spLocks noGrp="1"/>
          </p:cNvSpPr>
          <p:nvPr>
            <p:ph type="dt" sz="half" idx="10"/>
          </p:nvPr>
        </p:nvSpPr>
        <p:spPr/>
        <p:txBody>
          <a:bodyPr/>
          <a:lstStyle/>
          <a:p>
            <a:pPr>
              <a:defRPr/>
            </a:pPr>
            <a:fld id="{D737C979-EF7E-4A08-8306-94BA6D204000}" type="datetime1">
              <a:rPr lang="en-US" smtClean="0">
                <a:solidFill>
                  <a:prstClr val="white"/>
                </a:solidFill>
              </a:rPr>
              <a:pPr>
                <a:defRPr/>
              </a:pPr>
              <a:t>1/24/2025</a:t>
            </a:fld>
            <a:endParaRPr lang="en-US">
              <a:solidFill>
                <a:prstClr val="white"/>
              </a:solidFill>
            </a:endParaRPr>
          </a:p>
        </p:txBody>
      </p:sp>
      <p:sp>
        <p:nvSpPr>
          <p:cNvPr id="6" name="Footer Placeholder 5">
            <a:extLst>
              <a:ext uri="{FF2B5EF4-FFF2-40B4-BE49-F238E27FC236}">
                <a16:creationId xmlns:a16="http://schemas.microsoft.com/office/drawing/2014/main" id="{0D33ECBA-7D0E-4085-8359-8B1E78C0BB6B}"/>
              </a:ext>
            </a:extLst>
          </p:cNvPr>
          <p:cNvSpPr>
            <a:spLocks noGrp="1"/>
          </p:cNvSpPr>
          <p:nvPr>
            <p:ph type="ftr" sz="quarter" idx="11"/>
          </p:nvPr>
        </p:nvSpPr>
        <p:spPr/>
        <p:txBody>
          <a:bodyPr/>
          <a:lstStyle/>
          <a:p>
            <a:pPr>
              <a:defRPr/>
            </a:pPr>
            <a:endParaRPr lang="en-AU">
              <a:solidFill>
                <a:prstClr val="white"/>
              </a:solidFill>
            </a:endParaRPr>
          </a:p>
        </p:txBody>
      </p:sp>
      <p:sp>
        <p:nvSpPr>
          <p:cNvPr id="7" name="Slide Number Placeholder 6">
            <a:extLst>
              <a:ext uri="{FF2B5EF4-FFF2-40B4-BE49-F238E27FC236}">
                <a16:creationId xmlns:a16="http://schemas.microsoft.com/office/drawing/2014/main" id="{89E6AD16-AC01-42EF-A9F9-D832C87D68F9}"/>
              </a:ext>
            </a:extLst>
          </p:cNvPr>
          <p:cNvSpPr>
            <a:spLocks noGrp="1"/>
          </p:cNvSpPr>
          <p:nvPr>
            <p:ph type="sldNum" sz="quarter" idx="12"/>
          </p:nvPr>
        </p:nvSpPr>
        <p:spPr/>
        <p:txBody>
          <a:bodyPr/>
          <a:lstStyle/>
          <a:p>
            <a:pPr>
              <a:defRPr/>
            </a:pPr>
            <a:fld id="{A6C2EB57-72B9-4092-89EB-30CAE4CC1E1D}"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20662538"/>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71A7-18A6-4B49-9937-22B83616137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FJ"/>
          </a:p>
        </p:txBody>
      </p:sp>
      <p:sp>
        <p:nvSpPr>
          <p:cNvPr id="3" name="Picture Placeholder 2">
            <a:extLst>
              <a:ext uri="{FF2B5EF4-FFF2-40B4-BE49-F238E27FC236}">
                <a16:creationId xmlns:a16="http://schemas.microsoft.com/office/drawing/2014/main" id="{C90CEBB0-77D9-401A-96DD-0672704909F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FJ"/>
          </a:p>
        </p:txBody>
      </p:sp>
      <p:sp>
        <p:nvSpPr>
          <p:cNvPr id="4" name="Text Placeholder 3">
            <a:extLst>
              <a:ext uri="{FF2B5EF4-FFF2-40B4-BE49-F238E27FC236}">
                <a16:creationId xmlns:a16="http://schemas.microsoft.com/office/drawing/2014/main" id="{665C1000-5F7B-4C22-A65B-47578463439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1A2195-2E25-4B46-A110-FF35D27E6C5A}"/>
              </a:ext>
            </a:extLst>
          </p:cNvPr>
          <p:cNvSpPr>
            <a:spLocks noGrp="1"/>
          </p:cNvSpPr>
          <p:nvPr>
            <p:ph type="dt" sz="half" idx="10"/>
          </p:nvPr>
        </p:nvSpPr>
        <p:spPr/>
        <p:txBody>
          <a:bodyPr/>
          <a:lstStyle/>
          <a:p>
            <a:pPr>
              <a:defRPr/>
            </a:pPr>
            <a:fld id="{11A8556C-1436-4183-B3AF-FA1405D7DBA7}" type="datetime1">
              <a:rPr lang="en-US" smtClean="0">
                <a:solidFill>
                  <a:prstClr val="white"/>
                </a:solidFill>
              </a:rPr>
              <a:pPr>
                <a:defRPr/>
              </a:pPr>
              <a:t>1/24/2025</a:t>
            </a:fld>
            <a:endParaRPr lang="en-US">
              <a:solidFill>
                <a:prstClr val="white"/>
              </a:solidFill>
            </a:endParaRPr>
          </a:p>
        </p:txBody>
      </p:sp>
      <p:sp>
        <p:nvSpPr>
          <p:cNvPr id="6" name="Footer Placeholder 5">
            <a:extLst>
              <a:ext uri="{FF2B5EF4-FFF2-40B4-BE49-F238E27FC236}">
                <a16:creationId xmlns:a16="http://schemas.microsoft.com/office/drawing/2014/main" id="{6B6AC4C9-74B6-42E8-B631-65A1A65F99F3}"/>
              </a:ext>
            </a:extLst>
          </p:cNvPr>
          <p:cNvSpPr>
            <a:spLocks noGrp="1"/>
          </p:cNvSpPr>
          <p:nvPr>
            <p:ph type="ftr" sz="quarter" idx="11"/>
          </p:nvPr>
        </p:nvSpPr>
        <p:spPr/>
        <p:txBody>
          <a:bodyPr/>
          <a:lstStyle/>
          <a:p>
            <a:pPr>
              <a:defRPr/>
            </a:pPr>
            <a:endParaRPr lang="en-AU">
              <a:solidFill>
                <a:prstClr val="white"/>
              </a:solidFill>
            </a:endParaRPr>
          </a:p>
        </p:txBody>
      </p:sp>
      <p:sp>
        <p:nvSpPr>
          <p:cNvPr id="7" name="Slide Number Placeholder 6">
            <a:extLst>
              <a:ext uri="{FF2B5EF4-FFF2-40B4-BE49-F238E27FC236}">
                <a16:creationId xmlns:a16="http://schemas.microsoft.com/office/drawing/2014/main" id="{95CD6AB9-0A95-49D1-AAE2-7316CF90CAE5}"/>
              </a:ext>
            </a:extLst>
          </p:cNvPr>
          <p:cNvSpPr>
            <a:spLocks noGrp="1"/>
          </p:cNvSpPr>
          <p:nvPr>
            <p:ph type="sldNum" sz="quarter" idx="12"/>
          </p:nvPr>
        </p:nvSpPr>
        <p:spPr/>
        <p:txBody>
          <a:bodyPr/>
          <a:lstStyle/>
          <a:p>
            <a:pPr>
              <a:defRPr/>
            </a:pPr>
            <a:fld id="{22A5949C-6365-4D18-A584-A5B432330DE6}"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96150684"/>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1DE32-D93A-41E8-90A2-36FBE60149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FJ"/>
          </a:p>
        </p:txBody>
      </p:sp>
      <p:sp>
        <p:nvSpPr>
          <p:cNvPr id="3" name="Text Placeholder 2">
            <a:extLst>
              <a:ext uri="{FF2B5EF4-FFF2-40B4-BE49-F238E27FC236}">
                <a16:creationId xmlns:a16="http://schemas.microsoft.com/office/drawing/2014/main" id="{27DCFEAB-D860-4A79-99D8-EC9514B7871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4" name="Date Placeholder 3">
            <a:extLst>
              <a:ext uri="{FF2B5EF4-FFF2-40B4-BE49-F238E27FC236}">
                <a16:creationId xmlns:a16="http://schemas.microsoft.com/office/drawing/2014/main" id="{5C95BE71-F009-4DC7-A3C6-A46E82E368F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fontAlgn="base">
              <a:spcBef>
                <a:spcPct val="0"/>
              </a:spcBef>
              <a:spcAft>
                <a:spcPct val="0"/>
              </a:spcAft>
              <a:defRPr/>
            </a:pPr>
            <a:fld id="{13296F31-3B61-41FC-9313-B1896BAE97EE}" type="datetime1">
              <a:rPr lang="en-US" smtClean="0">
                <a:solidFill>
                  <a:prstClr val="white"/>
                </a:solidFill>
                <a:latin typeface="Arial" charset="0"/>
              </a:rPr>
              <a:pPr defTabSz="457200" fontAlgn="base">
                <a:spcBef>
                  <a:spcPct val="0"/>
                </a:spcBef>
                <a:spcAft>
                  <a:spcPct val="0"/>
                </a:spcAft>
                <a:defRPr/>
              </a:pPr>
              <a:t>1/24/2025</a:t>
            </a:fld>
            <a:endParaRPr lang="en-US">
              <a:solidFill>
                <a:prstClr val="white"/>
              </a:solidFill>
              <a:latin typeface="Arial" charset="0"/>
            </a:endParaRPr>
          </a:p>
        </p:txBody>
      </p:sp>
      <p:sp>
        <p:nvSpPr>
          <p:cNvPr id="5" name="Footer Placeholder 4">
            <a:extLst>
              <a:ext uri="{FF2B5EF4-FFF2-40B4-BE49-F238E27FC236}">
                <a16:creationId xmlns:a16="http://schemas.microsoft.com/office/drawing/2014/main" id="{4929B31E-DE56-42E9-A467-05F492219D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fontAlgn="base">
              <a:spcBef>
                <a:spcPct val="0"/>
              </a:spcBef>
              <a:spcAft>
                <a:spcPct val="0"/>
              </a:spcAft>
              <a:defRPr/>
            </a:pPr>
            <a:endParaRPr lang="en-AU">
              <a:solidFill>
                <a:prstClr val="white"/>
              </a:solidFill>
              <a:latin typeface="Arial" charset="0"/>
            </a:endParaRPr>
          </a:p>
        </p:txBody>
      </p:sp>
      <p:sp>
        <p:nvSpPr>
          <p:cNvPr id="6" name="Slide Number Placeholder 5">
            <a:extLst>
              <a:ext uri="{FF2B5EF4-FFF2-40B4-BE49-F238E27FC236}">
                <a16:creationId xmlns:a16="http://schemas.microsoft.com/office/drawing/2014/main" id="{E86712E0-9CE0-4BD0-B7E6-678580BA12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fontAlgn="base">
              <a:spcBef>
                <a:spcPct val="0"/>
              </a:spcBef>
              <a:spcAft>
                <a:spcPct val="0"/>
              </a:spcAft>
              <a:defRPr/>
            </a:pPr>
            <a:fld id="{37A61286-5D78-4D83-8A10-1CE8CEBBFBD9}" type="slidenum">
              <a:rPr lang="en-US" smtClean="0">
                <a:solidFill>
                  <a:prstClr val="white"/>
                </a:solidFill>
                <a:latin typeface="Arial" charset="0"/>
              </a:rPr>
              <a:pPr defTabSz="457200" fontAlgn="base">
                <a:spcBef>
                  <a:spcPct val="0"/>
                </a:spcBef>
                <a:spcAft>
                  <a:spcPct val="0"/>
                </a:spcAft>
                <a:defRPr/>
              </a:pPr>
              <a:t>‹#›</a:t>
            </a:fld>
            <a:endParaRPr lang="en-US">
              <a:solidFill>
                <a:prstClr val="white"/>
              </a:solidFill>
              <a:latin typeface="Arial" charset="0"/>
            </a:endParaRPr>
          </a:p>
        </p:txBody>
      </p:sp>
      <p:pic>
        <p:nvPicPr>
          <p:cNvPr id="7" name="Picture 6" descr="fnu 5.png">
            <a:extLst>
              <a:ext uri="{FF2B5EF4-FFF2-40B4-BE49-F238E27FC236}">
                <a16:creationId xmlns:a16="http://schemas.microsoft.com/office/drawing/2014/main" id="{CD040B37-217C-473F-A910-729750430521}"/>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65113" y="228600"/>
            <a:ext cx="12684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269916"/>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673" r:id="rId12"/>
    <p:sldLayoutId id="2147483674" r:id="rId13"/>
    <p:sldLayoutId id="2147483675" r:id="rId14"/>
  </p:sldLayoutIdLst>
  <p:transition spd="slow">
    <p:randomBar dir="vert"/>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FJ"/>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s://elearn.fnu.ac.fj/"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hyperlink" Target="http://www.fnu.ac.fj/"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xml"/><Relationship Id="rId7" Type="http://schemas.openxmlformats.org/officeDocument/2006/relationships/slide" Target="slide27.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www.fnu.ac.fj/new/" TargetMode="External"/><Relationship Id="rId5" Type="http://schemas.openxmlformats.org/officeDocument/2006/relationships/hyperlink" Target="https://elearn.fnu.ac.fj/" TargetMode="External"/><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mailto:itservicedesk@fnu.ac.fj"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notesSlide" Target="../notesSlides/notesSlide2.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hyperlink" Target="http://www.fnu.ac.fj/"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hyperlink" Target="mailto:icthelpdesk@fnu.ac.fj"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2.xml"/><Relationship Id="rId18" Type="http://schemas.openxmlformats.org/officeDocument/2006/relationships/slide" Target="slide64.xml"/><Relationship Id="rId3" Type="http://schemas.openxmlformats.org/officeDocument/2006/relationships/image" Target="../media/image4.png"/><Relationship Id="rId7" Type="http://schemas.openxmlformats.org/officeDocument/2006/relationships/slide" Target="slide17.xml"/><Relationship Id="rId12" Type="http://schemas.openxmlformats.org/officeDocument/2006/relationships/slide" Target="slide21.xml"/><Relationship Id="rId17" Type="http://schemas.openxmlformats.org/officeDocument/2006/relationships/slide" Target="slide58.xml"/><Relationship Id="rId2" Type="http://schemas.openxmlformats.org/officeDocument/2006/relationships/slideLayout" Target="../slideLayouts/slideLayout2.xml"/><Relationship Id="rId16" Type="http://schemas.openxmlformats.org/officeDocument/2006/relationships/slide" Target="slide27.xml"/><Relationship Id="rId1" Type="http://schemas.openxmlformats.org/officeDocument/2006/relationships/tags" Target="../tags/tag3.xml"/><Relationship Id="rId6" Type="http://schemas.openxmlformats.org/officeDocument/2006/relationships/slide" Target="slide6.xml"/><Relationship Id="rId11" Type="http://schemas.openxmlformats.org/officeDocument/2006/relationships/slide" Target="slide20.xml"/><Relationship Id="rId5" Type="http://schemas.openxmlformats.org/officeDocument/2006/relationships/slide" Target="slide5.xml"/><Relationship Id="rId15" Type="http://schemas.openxmlformats.org/officeDocument/2006/relationships/slide" Target="slide24.xml"/><Relationship Id="rId10"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72.xml"/><Relationship Id="rId14" Type="http://schemas.openxmlformats.org/officeDocument/2006/relationships/slide" Target="slide2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elearn.fnu.ac.fj/enrol/index.php?id=1246"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school.moodledemo.net/mod/page/view.php?id=46"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learn.fnu.ac.fj/mod/glossary/view.php?id=381612" TargetMode="External"/><Relationship Id="rId7" Type="http://schemas.openxmlformats.org/officeDocument/2006/relationships/slide" Target="slide26.xml"/><Relationship Id="rId2" Type="http://schemas.openxmlformats.org/officeDocument/2006/relationships/hyperlink" Target="mailto:lt-cfel@fnu.ac.fj" TargetMode="Externa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hyperlink" Target="mailto:cfel@fnu.ac.fj" TargetMode="External"/><Relationship Id="rId4" Type="http://schemas.openxmlformats.org/officeDocument/2006/relationships/hyperlink" Target="mailto:adfel@fnu.ac.fj"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hyperlink" Target="http://www.fnu.ac.fj/"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self-service.fnu.ac.fj/StudentSelfService/"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5.png"/><Relationship Id="rId4" Type="http://schemas.openxmlformats.org/officeDocument/2006/relationships/hyperlink" Target="http://www.fnu.ac.fj/"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65.png"/><Relationship Id="rId4" Type="http://schemas.openxmlformats.org/officeDocument/2006/relationships/hyperlink" Target="https://services.fnu.ac.fj/sm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Title 37">
            <a:extLst>
              <a:ext uri="{FF2B5EF4-FFF2-40B4-BE49-F238E27FC236}">
                <a16:creationId xmlns:a16="http://schemas.microsoft.com/office/drawing/2014/main" id="{6B4F5166-EE1F-4313-9A78-D8D116237B99}"/>
              </a:ext>
            </a:extLst>
          </p:cNvPr>
          <p:cNvSpPr>
            <a:spLocks noGrp="1"/>
          </p:cNvSpPr>
          <p:nvPr>
            <p:ph type="title"/>
          </p:nvPr>
        </p:nvSpPr>
        <p:spPr>
          <a:xfrm>
            <a:off x="4948578" y="1396289"/>
            <a:ext cx="3776087" cy="1325563"/>
          </a:xfrm>
        </p:spPr>
        <p:txBody>
          <a:bodyPr vert="horz" lIns="91440" tIns="45720" rIns="91440" bIns="45720" rtlCol="0">
            <a:normAutofit/>
          </a:bodyPr>
          <a:lstStyle/>
          <a:p>
            <a:pPr defTabSz="914400">
              <a:defRPr/>
            </a:pPr>
            <a:br>
              <a:rPr lang="en-US" sz="2600" b="1" dirty="0"/>
            </a:br>
            <a:r>
              <a:rPr lang="en-US" sz="2600" b="1" dirty="0"/>
              <a:t>DIVISION OF INFORMATION TECHNOLOGY SERVICES</a:t>
            </a:r>
          </a:p>
        </p:txBody>
      </p:sp>
      <p:sp>
        <p:nvSpPr>
          <p:cNvPr id="199" name="Freeform: Shape 198">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See the source image">
            <a:extLst>
              <a:ext uri="{FF2B5EF4-FFF2-40B4-BE49-F238E27FC236}">
                <a16:creationId xmlns:a16="http://schemas.microsoft.com/office/drawing/2014/main" id="{F63862A3-7D2F-45F3-B03E-618508429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838"/>
          <a:stretch/>
        </p:blipFill>
        <p:spPr bwMode="auto">
          <a:xfrm>
            <a:off x="322325" y="450403"/>
            <a:ext cx="2767552" cy="2670253"/>
          </a:xfrm>
          <a:prstGeom prst="rect">
            <a:avLst/>
          </a:prstGeom>
          <a:extLst>
            <a:ext uri="{909E8E84-426E-40DD-AFC4-6F175D3DCCD1}">
              <a14:hiddenFill xmlns:a14="http://schemas.microsoft.com/office/drawing/2010/main">
                <a:solidFill>
                  <a:srgbClr val="FFFFFF"/>
                </a:solidFill>
              </a14:hiddenFill>
            </a:ext>
          </a:extLst>
        </p:spPr>
      </p:pic>
      <p:sp>
        <p:nvSpPr>
          <p:cNvPr id="5124" name="Slide Number Placeholder 4"/>
          <p:cNvSpPr>
            <a:spLocks noGrp="1"/>
          </p:cNvSpPr>
          <p:nvPr>
            <p:ph type="sldNum" sz="quarter" idx="12"/>
          </p:nvPr>
        </p:nvSpPr>
        <p:spPr bwMode="auto">
          <a:xfrm>
            <a:off x="8250174" y="599325"/>
            <a:ext cx="411480" cy="548640"/>
          </a:xfrm>
          <a:prstGeom prst="ellipse">
            <a:avLst/>
          </a:prstGeom>
          <a:solidFill>
            <a:srgbClr val="181C52"/>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algn="ctr" eaLnBrk="1" hangingPunct="1">
              <a:spcAft>
                <a:spcPts val="600"/>
              </a:spcAft>
              <a:defRPr/>
            </a:pPr>
            <a:fld id="{71B31FE2-A67C-4F46-8272-87E87B80F42B}" type="slidenum">
              <a:rPr lang="en-US" sz="1300" b="0">
                <a:solidFill>
                  <a:srgbClr val="FFFFFF"/>
                </a:solidFill>
                <a:latin typeface="Calibri" panose="020F0502020204030204"/>
                <a:ea typeface="+mn-ea"/>
              </a:rPr>
              <a:pPr algn="ctr" eaLnBrk="1" hangingPunct="1">
                <a:spcAft>
                  <a:spcPts val="600"/>
                </a:spcAft>
                <a:defRPr/>
              </a:pPr>
              <a:t>1</a:t>
            </a:fld>
            <a:endParaRPr lang="en-US" sz="1300" b="0">
              <a:solidFill>
                <a:srgbClr val="FFFFFF"/>
              </a:solidFill>
              <a:latin typeface="Calibri" panose="020F0502020204030204"/>
              <a:ea typeface="+mn-ea"/>
            </a:endParaRPr>
          </a:p>
        </p:txBody>
      </p:sp>
      <p:sp>
        <p:nvSpPr>
          <p:cNvPr id="5123" name="Content Placeholder 7"/>
          <p:cNvSpPr>
            <a:spLocks noGrp="1"/>
          </p:cNvSpPr>
          <p:nvPr>
            <p:ph idx="1"/>
          </p:nvPr>
        </p:nvSpPr>
        <p:spPr>
          <a:xfrm>
            <a:off x="4951911" y="2871982"/>
            <a:ext cx="3776088" cy="340994"/>
          </a:xfrm>
        </p:spPr>
        <p:txBody>
          <a:bodyPr vert="horz" lIns="91440" tIns="45720" rIns="91440" bIns="45720" rtlCol="0" anchor="t">
            <a:normAutofit/>
          </a:bodyPr>
          <a:lstStyle/>
          <a:p>
            <a:pPr marL="0" indent="0" defTabSz="914400">
              <a:spcBef>
                <a:spcPts val="1000"/>
              </a:spcBef>
              <a:buNone/>
            </a:pPr>
            <a:r>
              <a:rPr lang="en-US" sz="1600" b="1" dirty="0"/>
              <a:t>FIJI NATIONAL UNIVERSITY</a:t>
            </a:r>
          </a:p>
        </p:txBody>
      </p:sp>
      <p:sp>
        <p:nvSpPr>
          <p:cNvPr id="2" name="TextBox 1"/>
          <p:cNvSpPr txBox="1"/>
          <p:nvPr/>
        </p:nvSpPr>
        <p:spPr>
          <a:xfrm>
            <a:off x="4283968" y="3717032"/>
            <a:ext cx="4752528" cy="1384995"/>
          </a:xfrm>
          <a:prstGeom prst="rect">
            <a:avLst/>
          </a:prstGeom>
          <a:noFill/>
        </p:spPr>
        <p:txBody>
          <a:bodyPr wrap="square" rtlCol="0">
            <a:spAutoFit/>
          </a:bodyPr>
          <a:lstStyle/>
          <a:p>
            <a:pPr algn="ctr"/>
            <a:r>
              <a:rPr lang="en-US" sz="2800" dirty="0"/>
              <a:t>IT SERVICES </a:t>
            </a:r>
          </a:p>
          <a:p>
            <a:pPr algn="ctr"/>
            <a:r>
              <a:rPr lang="en-US" sz="2800" dirty="0"/>
              <a:t>STUDENT ORIENTATION</a:t>
            </a:r>
          </a:p>
          <a:p>
            <a:pPr algn="ctr"/>
            <a:r>
              <a:rPr lang="en-US" sz="2800" dirty="0"/>
              <a:t>2025</a:t>
            </a:r>
          </a:p>
        </p:txBody>
      </p:sp>
    </p:spTree>
    <p:custDataLst>
      <p:tags r:id="rId1"/>
    </p:custDataLst>
    <p:extLst>
      <p:ext uri="{BB962C8B-B14F-4D97-AF65-F5344CB8AC3E}">
        <p14:creationId xmlns:p14="http://schemas.microsoft.com/office/powerpoint/2010/main" val="4110321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1B31FE2-A67C-4F46-8272-87E87B80F42B}"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endParaRPr>
          </a:p>
        </p:txBody>
      </p:sp>
      <p:pic>
        <p:nvPicPr>
          <p:cNvPr id="3074" name="Picture 2">
            <a:extLst>
              <a:ext uri="{FF2B5EF4-FFF2-40B4-BE49-F238E27FC236}">
                <a16:creationId xmlns:a16="http://schemas.microsoft.com/office/drawing/2014/main" id="{C2E921C3-7966-4851-95AD-5CE333EE82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7901"/>
            <a:ext cx="9141276" cy="14616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17C6CCE-7979-4DFD-A6C5-D06B89121573}"/>
              </a:ext>
            </a:extLst>
          </p:cNvPr>
          <p:cNvSpPr/>
          <p:nvPr/>
        </p:nvSpPr>
        <p:spPr>
          <a:xfrm>
            <a:off x="1028699" y="294538"/>
            <a:ext cx="7421963"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Light" panose="020F0302020204030204"/>
                <a:ea typeface="+mn-ea"/>
                <a:cs typeface="+mn-cs"/>
              </a:rPr>
              <a:t>Banner Self Service - Guide</a:t>
            </a:r>
            <a:endParaRPr kumimoji="0" lang="en-US" sz="35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9" y="1909620"/>
            <a:ext cx="9144000" cy="4039737"/>
          </a:xfrm>
          <a:prstGeom prst="rect">
            <a:avLst/>
          </a:prstGeom>
        </p:spPr>
      </p:pic>
    </p:spTree>
    <p:custDataLst>
      <p:tags r:id="rId1"/>
    </p:custDataLst>
    <p:extLst>
      <p:ext uri="{BB962C8B-B14F-4D97-AF65-F5344CB8AC3E}">
        <p14:creationId xmlns:p14="http://schemas.microsoft.com/office/powerpoint/2010/main" val="1227602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1B31FE2-A67C-4F46-8272-87E87B80F42B}"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endParaRPr>
          </a:p>
        </p:txBody>
      </p:sp>
      <p:pic>
        <p:nvPicPr>
          <p:cNvPr id="3074" name="Picture 2">
            <a:extLst>
              <a:ext uri="{FF2B5EF4-FFF2-40B4-BE49-F238E27FC236}">
                <a16:creationId xmlns:a16="http://schemas.microsoft.com/office/drawing/2014/main" id="{C2E921C3-7966-4851-95AD-5CE333EE82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7901"/>
            <a:ext cx="9141276" cy="14616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17C6CCE-7979-4DFD-A6C5-D06B89121573}"/>
              </a:ext>
            </a:extLst>
          </p:cNvPr>
          <p:cNvSpPr/>
          <p:nvPr/>
        </p:nvSpPr>
        <p:spPr>
          <a:xfrm>
            <a:off x="1028699" y="294538"/>
            <a:ext cx="7421963"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Light" panose="020F0302020204030204"/>
                <a:ea typeface="+mn-ea"/>
                <a:cs typeface="+mn-cs"/>
              </a:rPr>
              <a:t>Banner Self Service - Guide</a:t>
            </a:r>
            <a:endParaRPr kumimoji="0" lang="en-US" sz="35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79610"/>
            <a:ext cx="9144000" cy="2898780"/>
          </a:xfrm>
          <a:prstGeom prst="rect">
            <a:avLst/>
          </a:prstGeom>
        </p:spPr>
      </p:pic>
    </p:spTree>
    <p:custDataLst>
      <p:tags r:id="rId1"/>
    </p:custDataLst>
    <p:extLst>
      <p:ext uri="{BB962C8B-B14F-4D97-AF65-F5344CB8AC3E}">
        <p14:creationId xmlns:p14="http://schemas.microsoft.com/office/powerpoint/2010/main" val="1918965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1B31FE2-A67C-4F46-8272-87E87B80F42B}"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endParaRPr>
          </a:p>
        </p:txBody>
      </p:sp>
      <p:pic>
        <p:nvPicPr>
          <p:cNvPr id="3074" name="Picture 2">
            <a:extLst>
              <a:ext uri="{FF2B5EF4-FFF2-40B4-BE49-F238E27FC236}">
                <a16:creationId xmlns:a16="http://schemas.microsoft.com/office/drawing/2014/main" id="{C2E921C3-7966-4851-95AD-5CE333EE82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7901"/>
            <a:ext cx="9141276" cy="14616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17C6CCE-7979-4DFD-A6C5-D06B89121573}"/>
              </a:ext>
            </a:extLst>
          </p:cNvPr>
          <p:cNvSpPr/>
          <p:nvPr/>
        </p:nvSpPr>
        <p:spPr>
          <a:xfrm>
            <a:off x="1028699" y="294538"/>
            <a:ext cx="7421963"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Light" panose="020F0302020204030204"/>
                <a:ea typeface="+mn-ea"/>
                <a:cs typeface="+mn-cs"/>
              </a:rPr>
              <a:t>Banner Self Service - Guide</a:t>
            </a:r>
            <a:endParaRPr kumimoji="0" lang="en-US" sz="35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2060848"/>
            <a:ext cx="5969099" cy="4171178"/>
          </a:xfrm>
          <a:prstGeom prst="rect">
            <a:avLst/>
          </a:prstGeom>
        </p:spPr>
      </p:pic>
    </p:spTree>
    <p:custDataLst>
      <p:tags r:id="rId1"/>
    </p:custDataLst>
    <p:extLst>
      <p:ext uri="{BB962C8B-B14F-4D97-AF65-F5344CB8AC3E}">
        <p14:creationId xmlns:p14="http://schemas.microsoft.com/office/powerpoint/2010/main" val="392972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1B31FE2-A67C-4F46-8272-87E87B80F42B}"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endParaRPr>
          </a:p>
        </p:txBody>
      </p:sp>
      <p:pic>
        <p:nvPicPr>
          <p:cNvPr id="3074" name="Picture 2">
            <a:extLst>
              <a:ext uri="{FF2B5EF4-FFF2-40B4-BE49-F238E27FC236}">
                <a16:creationId xmlns:a16="http://schemas.microsoft.com/office/drawing/2014/main" id="{C2E921C3-7966-4851-95AD-5CE333EE82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7901"/>
            <a:ext cx="9141276" cy="14616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17C6CCE-7979-4DFD-A6C5-D06B89121573}"/>
              </a:ext>
            </a:extLst>
          </p:cNvPr>
          <p:cNvSpPr/>
          <p:nvPr/>
        </p:nvSpPr>
        <p:spPr>
          <a:xfrm>
            <a:off x="1028699" y="294538"/>
            <a:ext cx="7421963"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Light" panose="020F0302020204030204"/>
                <a:ea typeface="+mn-ea"/>
                <a:cs typeface="+mn-cs"/>
              </a:rPr>
              <a:t>Banner Self Service - Guide</a:t>
            </a:r>
            <a:endParaRPr kumimoji="0" lang="en-US" sz="35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888" y="2004789"/>
            <a:ext cx="8610600" cy="3800475"/>
          </a:xfrm>
          <a:prstGeom prst="rect">
            <a:avLst/>
          </a:prstGeom>
        </p:spPr>
      </p:pic>
    </p:spTree>
    <p:custDataLst>
      <p:tags r:id="rId1"/>
    </p:custDataLst>
    <p:extLst>
      <p:ext uri="{BB962C8B-B14F-4D97-AF65-F5344CB8AC3E}">
        <p14:creationId xmlns:p14="http://schemas.microsoft.com/office/powerpoint/2010/main" val="3282490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1B31FE2-A67C-4F46-8272-87E87B80F42B}"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endParaRPr>
          </a:p>
        </p:txBody>
      </p:sp>
      <p:pic>
        <p:nvPicPr>
          <p:cNvPr id="3074" name="Picture 2">
            <a:extLst>
              <a:ext uri="{FF2B5EF4-FFF2-40B4-BE49-F238E27FC236}">
                <a16:creationId xmlns:a16="http://schemas.microsoft.com/office/drawing/2014/main" id="{C2E921C3-7966-4851-95AD-5CE333EE82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7901"/>
            <a:ext cx="9141276" cy="14616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17C6CCE-7979-4DFD-A6C5-D06B89121573}"/>
              </a:ext>
            </a:extLst>
          </p:cNvPr>
          <p:cNvSpPr/>
          <p:nvPr/>
        </p:nvSpPr>
        <p:spPr>
          <a:xfrm>
            <a:off x="1028699" y="294538"/>
            <a:ext cx="7421963"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Light" panose="020F0302020204030204"/>
                <a:ea typeface="+mn-ea"/>
                <a:cs typeface="+mn-cs"/>
              </a:rPr>
              <a:t>Banner Self Service - Guide</a:t>
            </a:r>
            <a:endParaRPr kumimoji="0" lang="en-US" sz="35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60848"/>
            <a:ext cx="9144000" cy="3312368"/>
          </a:xfrm>
          <a:prstGeom prst="rect">
            <a:avLst/>
          </a:prstGeom>
        </p:spPr>
      </p:pic>
    </p:spTree>
    <p:custDataLst>
      <p:tags r:id="rId1"/>
    </p:custDataLst>
    <p:extLst>
      <p:ext uri="{BB962C8B-B14F-4D97-AF65-F5344CB8AC3E}">
        <p14:creationId xmlns:p14="http://schemas.microsoft.com/office/powerpoint/2010/main" val="1555157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3DC320-8EAD-4FB5-8544-34CC0EDFC771}"/>
              </a:ext>
            </a:extLst>
          </p:cNvPr>
          <p:cNvSpPr/>
          <p:nvPr/>
        </p:nvSpPr>
        <p:spPr>
          <a:xfrm>
            <a:off x="3598125" y="329184"/>
            <a:ext cx="5066720"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a:latin typeface="+mj-lt"/>
                <a:ea typeface="+mj-ea"/>
                <a:cs typeface="+mj-cs"/>
              </a:rPr>
              <a:t>Moodle Services</a:t>
            </a:r>
          </a:p>
        </p:txBody>
      </p:sp>
      <p:pic>
        <p:nvPicPr>
          <p:cNvPr id="3" name="Picture 2"/>
          <p:cNvPicPr>
            <a:picLocks noChangeAspect="1"/>
          </p:cNvPicPr>
          <p:nvPr/>
        </p:nvPicPr>
        <p:blipFill>
          <a:blip r:embed="rId3"/>
          <a:stretch>
            <a:fillRect/>
          </a:stretch>
        </p:blipFill>
        <p:spPr>
          <a:xfrm>
            <a:off x="240030" y="1283896"/>
            <a:ext cx="3010662" cy="1339744"/>
          </a:xfrm>
          <a:prstGeom prst="rect">
            <a:avLst/>
          </a:prstGeom>
        </p:spPr>
      </p:pic>
      <p:sp>
        <p:nvSpPr>
          <p:cNvPr id="514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120" y="2395728"/>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15616" y="2706624"/>
            <a:ext cx="7549224" cy="3483864"/>
          </a:xfrm>
          <a:prstGeom prst="rect">
            <a:avLst/>
          </a:prstGeom>
        </p:spPr>
        <p:txBody>
          <a:bodyPr vert="horz" lIns="91440" tIns="45720" rIns="91440" bIns="45720" rtlCol="0">
            <a:normAutofit/>
          </a:bodyPr>
          <a:lstStyle/>
          <a:p>
            <a:pPr lvl="0" indent="-228600" fontAlgn="base">
              <a:lnSpc>
                <a:spcPct val="90000"/>
              </a:lnSpc>
              <a:spcBef>
                <a:spcPct val="0"/>
              </a:spcBef>
              <a:spcAft>
                <a:spcPts val="600"/>
              </a:spcAft>
              <a:buFont typeface="Arial" panose="020B0604020202020204" pitchFamily="34" charset="0"/>
              <a:buChar char="•"/>
            </a:pPr>
            <a:r>
              <a:rPr lang="en-US" sz="1300" dirty="0"/>
              <a:t>Moodle is a web-based E-Learning environment that allows you to access your course materials online and make use of several useful built-in facilities to enhance your learning experience.</a:t>
            </a:r>
          </a:p>
          <a:p>
            <a:pPr lvl="0" indent="-228600" fontAlgn="base">
              <a:lnSpc>
                <a:spcPct val="90000"/>
              </a:lnSpc>
              <a:spcBef>
                <a:spcPct val="0"/>
              </a:spcBef>
              <a:spcAft>
                <a:spcPts val="600"/>
              </a:spcAft>
              <a:buFont typeface="Arial" panose="020B0604020202020204" pitchFamily="34" charset="0"/>
              <a:buChar char="•"/>
            </a:pPr>
            <a:endParaRPr lang="en-US" sz="1300" dirty="0"/>
          </a:p>
          <a:p>
            <a:pPr lvl="0" indent="-228600" fontAlgn="base">
              <a:lnSpc>
                <a:spcPct val="90000"/>
              </a:lnSpc>
              <a:spcBef>
                <a:spcPct val="0"/>
              </a:spcBef>
              <a:spcAft>
                <a:spcPts val="600"/>
              </a:spcAft>
              <a:buFont typeface="Arial" panose="020B0604020202020204" pitchFamily="34" charset="0"/>
              <a:buChar char="•"/>
            </a:pPr>
            <a:r>
              <a:rPr lang="en-US" sz="1300" dirty="0"/>
              <a:t>It brings the dynamics of a classroom environment to the Internet. It allows teachers and students to interact in a ‘virtual classroom’ in much the same way as in a standard classroom. The difference is that it can be done from any place in the world, at any time and with the resources of the Internet as support.</a:t>
            </a:r>
          </a:p>
          <a:p>
            <a:pPr lvl="0" indent="-228600" fontAlgn="base">
              <a:lnSpc>
                <a:spcPct val="90000"/>
              </a:lnSpc>
              <a:spcBef>
                <a:spcPct val="0"/>
              </a:spcBef>
              <a:spcAft>
                <a:spcPts val="600"/>
              </a:spcAft>
              <a:buFont typeface="Arial" panose="020B0604020202020204" pitchFamily="34" charset="0"/>
              <a:buChar char="•"/>
            </a:pPr>
            <a:endParaRPr lang="en-US" sz="1300" dirty="0">
              <a:hlinkClick r:id="rId4"/>
            </a:endParaRPr>
          </a:p>
          <a:p>
            <a:pPr lvl="0" indent="-228600" fontAlgn="base">
              <a:lnSpc>
                <a:spcPct val="90000"/>
              </a:lnSpc>
              <a:spcBef>
                <a:spcPct val="0"/>
              </a:spcBef>
              <a:spcAft>
                <a:spcPts val="600"/>
              </a:spcAft>
              <a:buFont typeface="Arial" panose="020B0604020202020204" pitchFamily="34" charset="0"/>
              <a:buChar char="•"/>
            </a:pPr>
            <a:r>
              <a:rPr lang="en-US" sz="1300" dirty="0"/>
              <a:t>Enrollment in the student management system is required before access to your Moodle course is enabled.</a:t>
            </a:r>
          </a:p>
          <a:p>
            <a:pPr lvl="0" indent="-228600" fontAlgn="base">
              <a:lnSpc>
                <a:spcPct val="90000"/>
              </a:lnSpc>
              <a:spcBef>
                <a:spcPct val="0"/>
              </a:spcBef>
              <a:spcAft>
                <a:spcPts val="600"/>
              </a:spcAft>
              <a:buFont typeface="Arial" panose="020B0604020202020204" pitchFamily="34" charset="0"/>
              <a:buChar char="•"/>
            </a:pPr>
            <a:endParaRPr lang="en-US" sz="1300" dirty="0"/>
          </a:p>
          <a:p>
            <a:pPr lvl="0" indent="-228600" fontAlgn="base">
              <a:lnSpc>
                <a:spcPct val="90000"/>
              </a:lnSpc>
              <a:spcBef>
                <a:spcPct val="0"/>
              </a:spcBef>
              <a:spcAft>
                <a:spcPts val="600"/>
              </a:spcAft>
              <a:buFont typeface="Arial" panose="020B0604020202020204" pitchFamily="34" charset="0"/>
              <a:buChar char="•"/>
            </a:pPr>
            <a:r>
              <a:rPr lang="en-US" sz="1300" dirty="0"/>
              <a:t>Most FNU courses have a Moodle course page. When you </a:t>
            </a:r>
            <a:r>
              <a:rPr lang="en-US" sz="1300" dirty="0" err="1"/>
              <a:t>enrol</a:t>
            </a:r>
            <a:r>
              <a:rPr lang="en-US" sz="1300" dirty="0"/>
              <a:t> and access Moodle, you will see your courses listed. Moodle course pages offer lecture notes, presentations, and a forum for course announcements from your lecturer. Other course pages also offer quizzes to test your knowledge, discussion forums, chat sessions, and other useful resources to support your learning.</a:t>
            </a:r>
          </a:p>
        </p:txBody>
      </p:sp>
      <p:sp>
        <p:nvSpPr>
          <p:cNvPr id="5124" name="Slide Number Placeholder 4"/>
          <p:cNvSpPr>
            <a:spLocks noGrp="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pPr>
            <a:fld id="{71B31FE2-A67C-4F46-8272-87E87B80F42B}" type="slidenum">
              <a:rPr lang="en-US" sz="1200" b="0">
                <a:solidFill>
                  <a:schemeClr val="tx1">
                    <a:tint val="75000"/>
                  </a:schemeClr>
                </a:solidFill>
                <a:latin typeface="+mn-lt"/>
                <a:ea typeface="+mn-ea"/>
              </a:rPr>
              <a:pPr eaLnBrk="1" hangingPunct="1">
                <a:spcAft>
                  <a:spcPts val="600"/>
                </a:spcAft>
              </a:pPr>
              <a:t>15</a:t>
            </a:fld>
            <a:endParaRPr lang="en-US" sz="1200" b="0">
              <a:solidFill>
                <a:schemeClr val="tx1">
                  <a:tint val="75000"/>
                </a:schemeClr>
              </a:solidFill>
              <a:latin typeface="+mn-lt"/>
              <a:ea typeface="+mn-ea"/>
            </a:endParaRPr>
          </a:p>
        </p:txBody>
      </p:sp>
      <p:sp>
        <p:nvSpPr>
          <p:cNvPr id="13" name="Rectangle 12">
            <a:extLst>
              <a:ext uri="{FF2B5EF4-FFF2-40B4-BE49-F238E27FC236}">
                <a16:creationId xmlns:a16="http://schemas.microsoft.com/office/drawing/2014/main" id="{4358207D-3513-4834-A1FF-59ACAE7C3D68}"/>
              </a:ext>
            </a:extLst>
          </p:cNvPr>
          <p:cNvSpPr/>
          <p:nvPr/>
        </p:nvSpPr>
        <p:spPr>
          <a:xfrm>
            <a:off x="467544" y="1656749"/>
            <a:ext cx="7983118" cy="461665"/>
          </a:xfrm>
          <a:prstGeom prst="rect">
            <a:avLst/>
          </a:prstGeom>
        </p:spPr>
        <p:txBody>
          <a:bodyPr wrap="square">
            <a:spAutoFit/>
          </a:bodyPr>
          <a:lstStyle/>
          <a:p>
            <a:pPr lvl="0" algn="just"/>
            <a:endParaRPr lang="en-US" sz="2400" dirty="0"/>
          </a:p>
        </p:txBody>
      </p:sp>
    </p:spTree>
    <p:custDataLst>
      <p:tags r:id="rId1"/>
    </p:custDataLst>
    <p:extLst>
      <p:ext uri="{BB962C8B-B14F-4D97-AF65-F5344CB8AC3E}">
        <p14:creationId xmlns:p14="http://schemas.microsoft.com/office/powerpoint/2010/main" val="4146255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1B31FE2-A67C-4F46-8272-87E87B80F42B}"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endParaRPr>
          </a:p>
        </p:txBody>
      </p:sp>
      <p:pic>
        <p:nvPicPr>
          <p:cNvPr id="4098" name="Picture 2">
            <a:extLst>
              <a:ext uri="{FF2B5EF4-FFF2-40B4-BE49-F238E27FC236}">
                <a16:creationId xmlns:a16="http://schemas.microsoft.com/office/drawing/2014/main" id="{43DCC239-3D92-4B0B-BA1F-5736F45D2A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0994"/>
            <a:ext cx="9143996" cy="146206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BA3DC320-8EAD-4FB5-8544-34CC0EDFC771}"/>
              </a:ext>
            </a:extLst>
          </p:cNvPr>
          <p:cNvSpPr/>
          <p:nvPr/>
        </p:nvSpPr>
        <p:spPr>
          <a:xfrm>
            <a:off x="335538" y="281880"/>
            <a:ext cx="7421963"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Calibri" panose="020F0502020204030204"/>
                <a:ea typeface="+mn-ea"/>
                <a:cs typeface="+mn-cs"/>
              </a:rPr>
              <a:t>Moodle Services</a:t>
            </a:r>
          </a:p>
        </p:txBody>
      </p:sp>
      <p:sp>
        <p:nvSpPr>
          <p:cNvPr id="13" name="Rectangle 12">
            <a:extLst>
              <a:ext uri="{FF2B5EF4-FFF2-40B4-BE49-F238E27FC236}">
                <a16:creationId xmlns:a16="http://schemas.microsoft.com/office/drawing/2014/main" id="{4358207D-3513-4834-A1FF-59ACAE7C3D68}"/>
              </a:ext>
            </a:extLst>
          </p:cNvPr>
          <p:cNvSpPr/>
          <p:nvPr/>
        </p:nvSpPr>
        <p:spPr>
          <a:xfrm>
            <a:off x="467544" y="1656749"/>
            <a:ext cx="7983118"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366101" y="1656749"/>
            <a:ext cx="7391400" cy="646331"/>
          </a:xfrm>
          <a:prstGeom prst="rect">
            <a:avLst/>
          </a:prstGeom>
          <a:noFill/>
        </p:spPr>
        <p:txBody>
          <a:bodyPr wrap="square" rtlCol="0">
            <a:spAutoFit/>
          </a:bodyPr>
          <a:lstStyle/>
          <a:p>
            <a:r>
              <a:rPr lang="en-US" dirty="0">
                <a:latin typeface="Arial Narrow" panose="020B0606020202030204" pitchFamily="34" charset="0"/>
              </a:rPr>
              <a:t>Students can access the Moodle login page from </a:t>
            </a:r>
            <a:r>
              <a:rPr lang="en-US" dirty="0">
                <a:latin typeface="Arial Narrow" panose="020B0606020202030204" pitchFamily="34" charset="0"/>
                <a:hlinkClick r:id="rId4"/>
              </a:rPr>
              <a:t>www.fnu.ac.fj</a:t>
            </a:r>
            <a:r>
              <a:rPr lang="en-US" dirty="0">
                <a:latin typeface="Arial Narrow" panose="020B0606020202030204" pitchFamily="34" charset="0"/>
              </a:rPr>
              <a:t> / student</a:t>
            </a:r>
          </a:p>
          <a:p>
            <a:endParaRPr lang="en-US" dirty="0"/>
          </a:p>
        </p:txBody>
      </p:sp>
      <p:grpSp>
        <p:nvGrpSpPr>
          <p:cNvPr id="14" name="Group 13"/>
          <p:cNvGrpSpPr/>
          <p:nvPr/>
        </p:nvGrpSpPr>
        <p:grpSpPr>
          <a:xfrm>
            <a:off x="570730" y="2113351"/>
            <a:ext cx="5441430" cy="4467880"/>
            <a:chOff x="381000" y="1600200"/>
            <a:chExt cx="5953125" cy="5086489"/>
          </a:xfrm>
        </p:grpSpPr>
        <p:pic>
          <p:nvPicPr>
            <p:cNvPr id="15" name="Picture 14"/>
            <p:cNvPicPr>
              <a:picLocks noChangeAspect="1"/>
            </p:cNvPicPr>
            <p:nvPr/>
          </p:nvPicPr>
          <p:blipFill>
            <a:blip r:embed="rId5"/>
            <a:stretch>
              <a:fillRect/>
            </a:stretch>
          </p:blipFill>
          <p:spPr>
            <a:xfrm>
              <a:off x="685800" y="1600200"/>
              <a:ext cx="5648325" cy="5086489"/>
            </a:xfrm>
            <a:prstGeom prst="rect">
              <a:avLst/>
            </a:prstGeom>
          </p:spPr>
        </p:pic>
        <p:sp>
          <p:nvSpPr>
            <p:cNvPr id="16" name="Oval 15"/>
            <p:cNvSpPr/>
            <p:nvPr/>
          </p:nvSpPr>
          <p:spPr>
            <a:xfrm>
              <a:off x="381000" y="3648144"/>
              <a:ext cx="25908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765622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1B31FE2-A67C-4F46-8272-87E87B80F42B}"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endParaRPr>
          </a:p>
        </p:txBody>
      </p:sp>
      <p:pic>
        <p:nvPicPr>
          <p:cNvPr id="4098" name="Picture 2">
            <a:extLst>
              <a:ext uri="{FF2B5EF4-FFF2-40B4-BE49-F238E27FC236}">
                <a16:creationId xmlns:a16="http://schemas.microsoft.com/office/drawing/2014/main" id="{43DCC239-3D92-4B0B-BA1F-5736F45D2A1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60994"/>
            <a:ext cx="9143996" cy="146206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BA3DC320-8EAD-4FB5-8544-34CC0EDFC771}"/>
              </a:ext>
            </a:extLst>
          </p:cNvPr>
          <p:cNvSpPr/>
          <p:nvPr/>
        </p:nvSpPr>
        <p:spPr>
          <a:xfrm>
            <a:off x="335538" y="281880"/>
            <a:ext cx="7421963"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Calibri" panose="020F0502020204030204"/>
                <a:ea typeface="+mn-ea"/>
                <a:cs typeface="+mn-cs"/>
              </a:rPr>
              <a:t>Moodle Services</a:t>
            </a:r>
          </a:p>
        </p:txBody>
      </p:sp>
      <p:sp>
        <p:nvSpPr>
          <p:cNvPr id="13" name="Rectangle 12">
            <a:extLst>
              <a:ext uri="{FF2B5EF4-FFF2-40B4-BE49-F238E27FC236}">
                <a16:creationId xmlns:a16="http://schemas.microsoft.com/office/drawing/2014/main" id="{4358207D-3513-4834-A1FF-59ACAE7C3D68}"/>
              </a:ext>
            </a:extLst>
          </p:cNvPr>
          <p:cNvSpPr/>
          <p:nvPr/>
        </p:nvSpPr>
        <p:spPr>
          <a:xfrm>
            <a:off x="467544" y="1656749"/>
            <a:ext cx="7983118"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2"/>
          <p:cNvSpPr>
            <a:spLocks noGrp="1"/>
          </p:cNvSpPr>
          <p:nvPr>
            <p:ph idx="1"/>
          </p:nvPr>
        </p:nvSpPr>
        <p:spPr>
          <a:xfrm>
            <a:off x="111593" y="1656749"/>
            <a:ext cx="4453754" cy="5114441"/>
          </a:xfrm>
          <a:solidFill>
            <a:srgbClr val="00B0F0">
              <a:alpha val="0"/>
            </a:srgbClr>
          </a:solidFill>
        </p:spPr>
        <p:txBody>
          <a:bodyPr>
            <a:normAutofit fontScale="92500" lnSpcReduction="20000"/>
          </a:bodyPr>
          <a:lstStyle/>
          <a:p>
            <a:pPr marL="72000" lvl="1" indent="0" fontAlgn="base">
              <a:lnSpc>
                <a:spcPct val="100000"/>
              </a:lnSpc>
              <a:spcBef>
                <a:spcPts val="0"/>
              </a:spcBef>
              <a:buNone/>
            </a:pPr>
            <a:r>
              <a:rPr lang="en-US" sz="1600" dirty="0">
                <a:latin typeface="Arial Narrow" panose="020B0606020202030204" pitchFamily="34" charset="0"/>
              </a:rPr>
              <a:t>Students can access Moodle through a smart device such as a mobile phone, tablet, or laptop with an internet connection.</a:t>
            </a: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457200" lvl="1" indent="0" fontAlgn="base">
              <a:lnSpc>
                <a:spcPct val="100000"/>
              </a:lnSpc>
              <a:spcBef>
                <a:spcPts val="0"/>
              </a:spcBef>
              <a:buNone/>
            </a:pPr>
            <a:endParaRPr lang="en-US" sz="1600" dirty="0">
              <a:latin typeface="Arial Narrow" panose="020B0606020202030204" pitchFamily="34" charset="0"/>
            </a:endParaRPr>
          </a:p>
          <a:p>
            <a:pPr marL="72000" lvl="1" indent="0" fontAlgn="base">
              <a:lnSpc>
                <a:spcPct val="120000"/>
              </a:lnSpc>
              <a:spcBef>
                <a:spcPts val="0"/>
              </a:spcBef>
              <a:buNone/>
            </a:pPr>
            <a:r>
              <a:rPr lang="en-US" sz="1600" dirty="0">
                <a:latin typeface="Arial Narrow" panose="020B0606020202030204" pitchFamily="34" charset="0"/>
              </a:rPr>
              <a:t>Moodle can be accessed from </a:t>
            </a:r>
          </a:p>
          <a:p>
            <a:pPr marL="72000" lvl="1" indent="0" fontAlgn="base">
              <a:lnSpc>
                <a:spcPct val="120000"/>
              </a:lnSpc>
              <a:spcBef>
                <a:spcPts val="0"/>
              </a:spcBef>
              <a:buNone/>
            </a:pPr>
            <a:r>
              <a:rPr lang="en-US" sz="1600" dirty="0">
                <a:latin typeface="Arial Narrow" panose="020B0606020202030204" pitchFamily="34" charset="0"/>
                <a:hlinkClick r:id="rId5">
                  <a:extLst>
                    <a:ext uri="{A12FA001-AC4F-418D-AE19-62706E023703}">
                      <ahyp:hlinkClr xmlns:ahyp="http://schemas.microsoft.com/office/drawing/2018/hyperlinkcolor" val="tx"/>
                    </a:ext>
                  </a:extLst>
                </a:hlinkClick>
              </a:rPr>
              <a:t>https://elearn.fnu.ac.fj/</a:t>
            </a:r>
            <a:r>
              <a:rPr lang="en-US" sz="1600" dirty="0">
                <a:latin typeface="Arial Narrow" panose="020B0606020202030204" pitchFamily="34" charset="0"/>
              </a:rPr>
              <a:t> or through </a:t>
            </a:r>
            <a:r>
              <a:rPr lang="en-US" sz="1600" dirty="0">
                <a:latin typeface="Arial Narrow" panose="020B0606020202030204" pitchFamily="34" charset="0"/>
                <a:hlinkClick r:id="rId6">
                  <a:extLst>
                    <a:ext uri="{A12FA001-AC4F-418D-AE19-62706E023703}">
                      <ahyp:hlinkClr xmlns:ahyp="http://schemas.microsoft.com/office/drawing/2018/hyperlinkcolor" val="tx"/>
                    </a:ext>
                  </a:extLst>
                </a:hlinkClick>
              </a:rPr>
              <a:t>FNU Website</a:t>
            </a:r>
            <a:endParaRPr lang="en-US" sz="1600" dirty="0">
              <a:latin typeface="Arial Narrow" panose="020B0606020202030204" pitchFamily="34" charset="0"/>
            </a:endParaRPr>
          </a:p>
          <a:p>
            <a:pPr marL="0" indent="0" fontAlgn="base">
              <a:buNone/>
            </a:pPr>
            <a:endParaRPr lang="en-US" sz="1400" dirty="0">
              <a:solidFill>
                <a:schemeClr val="accent1">
                  <a:lumMod val="75000"/>
                </a:schemeClr>
              </a:solidFill>
              <a:hlinkClick r:id="rId7" action="ppaction://hlinksldjump"/>
            </a:endParaRPr>
          </a:p>
          <a:p>
            <a:pPr marL="0" indent="0" algn="ctr" fontAlgn="base">
              <a:buNone/>
            </a:pPr>
            <a:r>
              <a:rPr lang="en-US" sz="1400" b="1" dirty="0">
                <a:solidFill>
                  <a:schemeClr val="accent1">
                    <a:lumMod val="75000"/>
                  </a:schemeClr>
                </a:solidFill>
                <a:hlinkClick r:id="rId7" action="ppaction://hlinksldjump"/>
              </a:rPr>
              <a:t>Link to Moodle Guide</a:t>
            </a:r>
            <a:endParaRPr lang="en-US" sz="1400" b="1" dirty="0">
              <a:solidFill>
                <a:schemeClr val="accent1">
                  <a:lumMod val="75000"/>
                </a:schemeClr>
              </a:solidFill>
            </a:endParaRPr>
          </a:p>
          <a:p>
            <a:pPr>
              <a:defRPr/>
            </a:pPr>
            <a:endParaRPr lang="en-US" dirty="0">
              <a:solidFill>
                <a:schemeClr val="bg2"/>
              </a:solidFill>
              <a:latin typeface="Arial Narrow" panose="020B0606020202030204" pitchFamily="34" charset="0"/>
            </a:endParaRPr>
          </a:p>
        </p:txBody>
      </p:sp>
      <p:pic>
        <p:nvPicPr>
          <p:cNvPr id="14" name="Picture 13"/>
          <p:cNvPicPr>
            <a:picLocks noChangeAspect="1"/>
          </p:cNvPicPr>
          <p:nvPr/>
        </p:nvPicPr>
        <p:blipFill>
          <a:blip r:embed="rId8"/>
          <a:stretch>
            <a:fillRect/>
          </a:stretch>
        </p:blipFill>
        <p:spPr>
          <a:xfrm>
            <a:off x="611560" y="2560645"/>
            <a:ext cx="1504950" cy="800100"/>
          </a:xfrm>
          <a:prstGeom prst="rect">
            <a:avLst/>
          </a:prstGeom>
        </p:spPr>
      </p:pic>
      <p:sp>
        <p:nvSpPr>
          <p:cNvPr id="18" name="TextBox 17"/>
          <p:cNvSpPr txBox="1"/>
          <p:nvPr/>
        </p:nvSpPr>
        <p:spPr>
          <a:xfrm>
            <a:off x="2914150" y="3198304"/>
            <a:ext cx="1600200" cy="2308324"/>
          </a:xfrm>
          <a:prstGeom prst="rect">
            <a:avLst/>
          </a:prstGeom>
          <a:solidFill>
            <a:schemeClr val="tx1"/>
          </a:solidFill>
        </p:spPr>
        <p:txBody>
          <a:bodyPr wrap="square" rtlCol="0">
            <a:spAutoFit/>
          </a:bodyPr>
          <a:lstStyle/>
          <a:p>
            <a:r>
              <a:rPr lang="en-US" b="1" dirty="0">
                <a:solidFill>
                  <a:schemeClr val="bg1"/>
                </a:solidFill>
                <a:latin typeface="Arial Narrow" panose="020B0606020202030204" pitchFamily="34" charset="0"/>
              </a:rPr>
              <a:t>Students are advised to use their student Gmail account while activating their Moodle account.</a:t>
            </a:r>
          </a:p>
          <a:p>
            <a:endParaRPr lang="en-US" dirty="0">
              <a:solidFill>
                <a:schemeClr val="bg1"/>
              </a:solidFill>
            </a:endParaRPr>
          </a:p>
        </p:txBody>
      </p:sp>
      <p:pic>
        <p:nvPicPr>
          <p:cNvPr id="3" name="Picture 2"/>
          <p:cNvPicPr>
            <a:picLocks noChangeAspect="1"/>
          </p:cNvPicPr>
          <p:nvPr/>
        </p:nvPicPr>
        <p:blipFill>
          <a:blip r:embed="rId9"/>
          <a:stretch>
            <a:fillRect/>
          </a:stretch>
        </p:blipFill>
        <p:spPr>
          <a:xfrm>
            <a:off x="108580" y="3258624"/>
            <a:ext cx="2418903" cy="2187684"/>
          </a:xfrm>
          <a:prstGeom prst="rect">
            <a:avLst/>
          </a:prstGeom>
        </p:spPr>
      </p:pic>
      <p:pic>
        <p:nvPicPr>
          <p:cNvPr id="4" name="Picture 3"/>
          <p:cNvPicPr>
            <a:picLocks noChangeAspect="1"/>
          </p:cNvPicPr>
          <p:nvPr/>
        </p:nvPicPr>
        <p:blipFill>
          <a:blip r:embed="rId10"/>
          <a:stretch>
            <a:fillRect/>
          </a:stretch>
        </p:blipFill>
        <p:spPr>
          <a:xfrm>
            <a:off x="4596673" y="1689006"/>
            <a:ext cx="4544314" cy="5082184"/>
          </a:xfrm>
          <a:prstGeom prst="rect">
            <a:avLst/>
          </a:prstGeom>
        </p:spPr>
      </p:pic>
    </p:spTree>
    <p:custDataLst>
      <p:tags r:id="rId1"/>
    </p:custDataLst>
    <p:extLst>
      <p:ext uri="{BB962C8B-B14F-4D97-AF65-F5344CB8AC3E}">
        <p14:creationId xmlns:p14="http://schemas.microsoft.com/office/powerpoint/2010/main" val="135548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pPr>
            <a:fld id="{71B31FE2-A67C-4F46-8272-87E87B80F42B}" type="slidenum">
              <a:rPr lang="en-US" sz="1000" b="0">
                <a:solidFill>
                  <a:schemeClr val="tx1">
                    <a:lumMod val="50000"/>
                    <a:lumOff val="50000"/>
                  </a:schemeClr>
                </a:solidFill>
                <a:latin typeface="+mn-lt"/>
                <a:ea typeface="+mn-ea"/>
              </a:rPr>
              <a:pPr eaLnBrk="1" hangingPunct="1">
                <a:spcAft>
                  <a:spcPts val="600"/>
                </a:spcAft>
              </a:pPr>
              <a:t>18</a:t>
            </a:fld>
            <a:endParaRPr lang="en-US" sz="1000" b="0">
              <a:solidFill>
                <a:schemeClr val="tx1">
                  <a:lumMod val="50000"/>
                  <a:lumOff val="50000"/>
                </a:schemeClr>
              </a:solidFill>
              <a:latin typeface="+mn-lt"/>
              <a:ea typeface="+mn-ea"/>
            </a:endParaRPr>
          </a:p>
        </p:txBody>
      </p:sp>
      <p:pic>
        <p:nvPicPr>
          <p:cNvPr id="6146" name="Picture 2">
            <a:extLst>
              <a:ext uri="{FF2B5EF4-FFF2-40B4-BE49-F238E27FC236}">
                <a16:creationId xmlns:a16="http://schemas.microsoft.com/office/drawing/2014/main" id="{F7715E31-BBFD-4573-9FB8-0F52D30122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0992"/>
            <a:ext cx="9144000" cy="146206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FEB3587-CF58-421D-ABB9-21E00F04B4A9}"/>
              </a:ext>
            </a:extLst>
          </p:cNvPr>
          <p:cNvSpPr/>
          <p:nvPr/>
        </p:nvSpPr>
        <p:spPr>
          <a:xfrm>
            <a:off x="329990" y="275189"/>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dirty="0">
                <a:solidFill>
                  <a:srgbClr val="FFFFFF"/>
                </a:solidFill>
              </a:rPr>
              <a:t>Student Password Request</a:t>
            </a:r>
          </a:p>
        </p:txBody>
      </p:sp>
      <p:sp>
        <p:nvSpPr>
          <p:cNvPr id="12" name="Rectangle 11">
            <a:extLst>
              <a:ext uri="{FF2B5EF4-FFF2-40B4-BE49-F238E27FC236}">
                <a16:creationId xmlns:a16="http://schemas.microsoft.com/office/drawing/2014/main" id="{1740FEA8-E231-491B-B26A-94C2585EB0BD}"/>
              </a:ext>
            </a:extLst>
          </p:cNvPr>
          <p:cNvSpPr/>
          <p:nvPr/>
        </p:nvSpPr>
        <p:spPr>
          <a:xfrm>
            <a:off x="92993" y="1643338"/>
            <a:ext cx="8958009" cy="830997"/>
          </a:xfrm>
          <a:prstGeom prst="rect">
            <a:avLst/>
          </a:prstGeom>
        </p:spPr>
        <p:txBody>
          <a:bodyPr wrap="square">
            <a:spAutoFit/>
          </a:bodyPr>
          <a:lstStyle/>
          <a:p>
            <a:pPr algn="just"/>
            <a:endParaRPr lang="en-US" sz="2400" dirty="0"/>
          </a:p>
          <a:p>
            <a:pPr algn="just"/>
            <a:endParaRPr lang="en-US" sz="2400" dirty="0"/>
          </a:p>
        </p:txBody>
      </p:sp>
      <p:sp>
        <p:nvSpPr>
          <p:cNvPr id="2" name="TextBox 1"/>
          <p:cNvSpPr txBox="1"/>
          <p:nvPr/>
        </p:nvSpPr>
        <p:spPr>
          <a:xfrm>
            <a:off x="151245" y="1690410"/>
            <a:ext cx="8841503" cy="5062924"/>
          </a:xfrm>
          <a:prstGeom prst="rect">
            <a:avLst/>
          </a:prstGeom>
          <a:noFill/>
        </p:spPr>
        <p:txBody>
          <a:bodyPr wrap="square" rtlCol="0">
            <a:spAutoFit/>
          </a:bodyPr>
          <a:lstStyle/>
          <a:p>
            <a:r>
              <a:rPr lang="en-US" sz="1700" b="1" dirty="0">
                <a:solidFill>
                  <a:schemeClr val="accent1">
                    <a:lumMod val="50000"/>
                  </a:schemeClr>
                </a:solidFill>
              </a:rPr>
              <a:t>Students can obtain passwords by either visiting their nearest ITS office, GP Lab or by emailing </a:t>
            </a:r>
            <a:r>
              <a:rPr lang="en-US" sz="1700" b="1" dirty="0">
                <a:solidFill>
                  <a:schemeClr val="accent1">
                    <a:lumMod val="50000"/>
                  </a:schemeClr>
                </a:solidFill>
                <a:hlinkClick r:id="rId4"/>
              </a:rPr>
              <a:t>itservicedesk@fnu.ac.fj</a:t>
            </a:r>
            <a:endParaRPr lang="en-US" sz="1700" b="1" dirty="0">
              <a:solidFill>
                <a:schemeClr val="accent1">
                  <a:lumMod val="50000"/>
                </a:schemeClr>
              </a:solidFill>
            </a:endParaRPr>
          </a:p>
          <a:p>
            <a:endParaRPr lang="en-US" sz="1700" dirty="0"/>
          </a:p>
          <a:p>
            <a:r>
              <a:rPr lang="en-US" sz="1700" b="1" u="sng" dirty="0">
                <a:solidFill>
                  <a:schemeClr val="accent1">
                    <a:lumMod val="50000"/>
                  </a:schemeClr>
                </a:solidFill>
              </a:rPr>
              <a:t>The following passwords are issued to students:</a:t>
            </a:r>
          </a:p>
          <a:p>
            <a:endParaRPr lang="en-US" sz="1700" dirty="0"/>
          </a:p>
          <a:p>
            <a:r>
              <a:rPr lang="en-US" sz="1700" b="1" dirty="0">
                <a:solidFill>
                  <a:schemeClr val="accent1">
                    <a:lumMod val="50000"/>
                  </a:schemeClr>
                </a:solidFill>
              </a:rPr>
              <a:t>Student Banner password: </a:t>
            </a:r>
          </a:p>
          <a:p>
            <a:r>
              <a:rPr lang="en-US" sz="1700" i="1" u="sng" dirty="0">
                <a:solidFill>
                  <a:schemeClr val="accent1">
                    <a:lumMod val="50000"/>
                  </a:schemeClr>
                </a:solidFill>
              </a:rPr>
              <a:t>Used to login to:</a:t>
            </a:r>
          </a:p>
          <a:p>
            <a:pPr marL="1657350" lvl="3" indent="-285750">
              <a:buFont typeface="Wingdings" panose="05000000000000000000" pitchFamily="2" charset="2"/>
              <a:buChar char="ü"/>
            </a:pPr>
            <a:r>
              <a:rPr lang="en-US" sz="1700" i="1" dirty="0">
                <a:solidFill>
                  <a:schemeClr val="accent1">
                    <a:lumMod val="50000"/>
                  </a:schemeClr>
                </a:solidFill>
              </a:rPr>
              <a:t>	Computers in labs</a:t>
            </a:r>
          </a:p>
          <a:p>
            <a:pPr marL="1657350" lvl="3" indent="-285750">
              <a:buFont typeface="Wingdings" panose="05000000000000000000" pitchFamily="2" charset="2"/>
              <a:buChar char="ü"/>
            </a:pPr>
            <a:r>
              <a:rPr lang="en-US" sz="1700" i="1" dirty="0">
                <a:solidFill>
                  <a:schemeClr val="accent1">
                    <a:lumMod val="50000"/>
                  </a:schemeClr>
                </a:solidFill>
              </a:rPr>
              <a:t>	MY FNU Student Self Service</a:t>
            </a:r>
          </a:p>
          <a:p>
            <a:pPr marL="1657350" lvl="3" indent="-285750">
              <a:buFont typeface="Wingdings" panose="05000000000000000000" pitchFamily="2" charset="2"/>
              <a:buChar char="ü"/>
            </a:pPr>
            <a:r>
              <a:rPr lang="en-US" sz="1700" i="1" dirty="0">
                <a:solidFill>
                  <a:schemeClr val="accent1">
                    <a:lumMod val="50000"/>
                  </a:schemeClr>
                </a:solidFill>
              </a:rPr>
              <a:t>	Moodle </a:t>
            </a:r>
          </a:p>
          <a:p>
            <a:endParaRPr lang="en-US" sz="1700" dirty="0">
              <a:solidFill>
                <a:schemeClr val="accent1">
                  <a:lumMod val="50000"/>
                </a:schemeClr>
              </a:solidFill>
            </a:endParaRPr>
          </a:p>
          <a:p>
            <a:r>
              <a:rPr lang="en-US" sz="1700" b="1" dirty="0">
                <a:solidFill>
                  <a:schemeClr val="accent1">
                    <a:lumMod val="50000"/>
                  </a:schemeClr>
                </a:solidFill>
              </a:rPr>
              <a:t>Student Email password: </a:t>
            </a:r>
            <a:r>
              <a:rPr lang="en-US" sz="1700" i="1" dirty="0">
                <a:solidFill>
                  <a:schemeClr val="accent1">
                    <a:lumMod val="50000"/>
                  </a:schemeClr>
                </a:solidFill>
              </a:rPr>
              <a:t>Used to login to Email Services via Gmail.  Students are encouraged to check their Student email accounts regularly as all university updates are broadcasted to this email address.  All university correspondence should be sent using the official Student email account.</a:t>
            </a:r>
          </a:p>
          <a:p>
            <a:endParaRPr lang="en-US" sz="1700" dirty="0">
              <a:solidFill>
                <a:schemeClr val="accent1">
                  <a:lumMod val="50000"/>
                </a:schemeClr>
              </a:solidFill>
            </a:endParaRPr>
          </a:p>
          <a:p>
            <a:r>
              <a:rPr lang="en-US" sz="1700" b="1" dirty="0">
                <a:solidFill>
                  <a:schemeClr val="accent1">
                    <a:lumMod val="50000"/>
                  </a:schemeClr>
                </a:solidFill>
              </a:rPr>
              <a:t>Cross Credit password: </a:t>
            </a:r>
            <a:r>
              <a:rPr lang="en-US" sz="1700" i="1" dirty="0">
                <a:solidFill>
                  <a:schemeClr val="accent1">
                    <a:lumMod val="50000"/>
                  </a:schemeClr>
                </a:solidFill>
              </a:rPr>
              <a:t>Used to make cross credit applications online.</a:t>
            </a:r>
          </a:p>
          <a:p>
            <a:endParaRPr lang="en-US" sz="1700" dirty="0">
              <a:solidFill>
                <a:schemeClr val="accent1">
                  <a:lumMod val="50000"/>
                </a:schemeClr>
              </a:solidFill>
            </a:endParaRPr>
          </a:p>
          <a:p>
            <a:pPr algn="ctr"/>
            <a:r>
              <a:rPr lang="en-US" sz="1700" b="1" i="1" dirty="0">
                <a:solidFill>
                  <a:schemeClr val="accent1">
                    <a:lumMod val="50000"/>
                  </a:schemeClr>
                </a:solidFill>
                <a:latin typeface="Arial Black" panose="020B0A04020102020204" pitchFamily="34" charset="0"/>
              </a:rPr>
              <a:t>Student will need to present their offer letters or FNU student ID cards at their nearest ITS office to obtain the above passwords.</a:t>
            </a:r>
          </a:p>
        </p:txBody>
      </p:sp>
      <p:sp>
        <p:nvSpPr>
          <p:cNvPr id="13" name="Rectangle 12"/>
          <p:cNvSpPr/>
          <p:nvPr/>
        </p:nvSpPr>
        <p:spPr>
          <a:xfrm>
            <a:off x="5139291" y="2708920"/>
            <a:ext cx="3790568" cy="1461939"/>
          </a:xfrm>
          <a:prstGeom prst="rect">
            <a:avLst/>
          </a:prstGeom>
          <a:solidFill>
            <a:schemeClr val="accent1">
              <a:lumMod val="50000"/>
            </a:schemeClr>
          </a:solidFill>
        </p:spPr>
        <p:txBody>
          <a:bodyPr wrap="square">
            <a:spAutoFit/>
          </a:bodyPr>
          <a:lstStyle/>
          <a:p>
            <a:pPr lvl="0" algn="ctr" eaLnBrk="0" fontAlgn="base" hangingPunct="0">
              <a:spcBef>
                <a:spcPct val="0"/>
              </a:spcBef>
              <a:spcAft>
                <a:spcPct val="0"/>
              </a:spcAft>
            </a:pPr>
            <a:r>
              <a:rPr lang="en-US" sz="2000" b="1" u="sng"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Note</a:t>
            </a:r>
          </a:p>
          <a:p>
            <a:pPr lvl="0" eaLnBrk="0" fontAlgn="base" hangingPunct="0">
              <a:spcBef>
                <a:spcPct val="0"/>
              </a:spcBef>
              <a:spcAft>
                <a:spcPct val="0"/>
              </a:spcAft>
            </a:pPr>
            <a:endParaRPr lang="en-AU" sz="900" dirty="0">
              <a:solidFill>
                <a:schemeClr val="bg1"/>
              </a:solidFill>
            </a:endParaRPr>
          </a:p>
          <a:p>
            <a:pPr lvl="0" eaLnBrk="0" fontAlgn="base" hangingPunct="0">
              <a:spcBef>
                <a:spcPct val="0"/>
              </a:spcBef>
              <a:spcAft>
                <a:spcPct val="0"/>
              </a:spcAft>
            </a:pPr>
            <a:r>
              <a:rPr lang="en-US" sz="20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If you change your Windows Login password, your Moodle login password will also change.</a:t>
            </a:r>
            <a:endParaRPr lang="en-AU" sz="2000" b="1" dirty="0">
              <a:solidFill>
                <a:schemeClr val="bg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1273106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1B31FE2-A67C-4F46-8272-87E87B80F42B}"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endParaRPr>
          </a:p>
        </p:txBody>
      </p:sp>
      <p:pic>
        <p:nvPicPr>
          <p:cNvPr id="6146" name="Picture 2">
            <a:extLst>
              <a:ext uri="{FF2B5EF4-FFF2-40B4-BE49-F238E27FC236}">
                <a16:creationId xmlns:a16="http://schemas.microsoft.com/office/drawing/2014/main" id="{F7715E31-BBFD-4573-9FB8-0F52D30122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0992"/>
            <a:ext cx="9144000" cy="146206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FEB3587-CF58-421D-ABB9-21E00F04B4A9}"/>
              </a:ext>
            </a:extLst>
          </p:cNvPr>
          <p:cNvSpPr/>
          <p:nvPr/>
        </p:nvSpPr>
        <p:spPr>
          <a:xfrm>
            <a:off x="467541" y="272793"/>
            <a:ext cx="7421963"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0" i="0" u="none" strike="noStrike" kern="1200" cap="none" spc="0" normalizeH="0" baseline="0" noProof="0" dirty="0">
                <a:ln>
                  <a:noFill/>
                </a:ln>
                <a:solidFill>
                  <a:srgbClr val="FFFFFF"/>
                </a:solidFill>
                <a:effectLst/>
                <a:uLnTx/>
                <a:uFillTx/>
                <a:latin typeface="Calibri" panose="020F0502020204030204"/>
                <a:ea typeface="+mn-ea"/>
                <a:cs typeface="+mn-cs"/>
              </a:rPr>
              <a:t>Student Wi-Fi Request</a:t>
            </a:r>
          </a:p>
        </p:txBody>
      </p:sp>
      <p:sp>
        <p:nvSpPr>
          <p:cNvPr id="12" name="Rectangle 11">
            <a:extLst>
              <a:ext uri="{FF2B5EF4-FFF2-40B4-BE49-F238E27FC236}">
                <a16:creationId xmlns:a16="http://schemas.microsoft.com/office/drawing/2014/main" id="{1740FEA8-E231-491B-B26A-94C2585EB0BD}"/>
              </a:ext>
            </a:extLst>
          </p:cNvPr>
          <p:cNvSpPr/>
          <p:nvPr/>
        </p:nvSpPr>
        <p:spPr>
          <a:xfrm>
            <a:off x="92993" y="1643338"/>
            <a:ext cx="8958009"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ontent Placeholder 2"/>
          <p:cNvSpPr>
            <a:spLocks noGrp="1"/>
          </p:cNvSpPr>
          <p:nvPr>
            <p:ph idx="1"/>
          </p:nvPr>
        </p:nvSpPr>
        <p:spPr>
          <a:xfrm>
            <a:off x="152400" y="1643338"/>
            <a:ext cx="8839200" cy="5122587"/>
          </a:xfrm>
          <a:noFill/>
        </p:spPr>
        <p:txBody>
          <a:bodyPr>
            <a:normAutofit lnSpcReduction="10000"/>
          </a:bodyPr>
          <a:lstStyle/>
          <a:p>
            <a:pPr marL="0" indent="0">
              <a:buNone/>
              <a:defRPr/>
            </a:pPr>
            <a:endParaRPr lang="en-US" sz="1050" b="1" dirty="0"/>
          </a:p>
          <a:p>
            <a:pPr marL="0" indent="0">
              <a:buNone/>
              <a:defRPr/>
            </a:pPr>
            <a:r>
              <a:rPr lang="en-US" sz="2800" b="1" dirty="0"/>
              <a:t>Internet –</a:t>
            </a:r>
            <a:r>
              <a:rPr lang="en-US" sz="2800" dirty="0">
                <a:latin typeface="Arial Narrow" panose="020B0606020202030204" pitchFamily="34" charset="0"/>
              </a:rPr>
              <a:t>labs are open at all campuses for students to access internet for research and academic related work. Wireless internet access is also available on all campuses. </a:t>
            </a:r>
          </a:p>
          <a:p>
            <a:pPr marL="0" indent="0">
              <a:buNone/>
              <a:defRPr/>
            </a:pPr>
            <a:endParaRPr lang="en-US" dirty="0">
              <a:latin typeface="Arial Narrow" panose="020B0606020202030204" pitchFamily="34" charset="0"/>
            </a:endParaRPr>
          </a:p>
          <a:p>
            <a:pPr marL="0" indent="0">
              <a:buNone/>
              <a:defRPr/>
            </a:pPr>
            <a:endParaRPr lang="en-US" dirty="0">
              <a:latin typeface="Arial Narrow" panose="020B0606020202030204" pitchFamily="34" charset="0"/>
            </a:endParaRPr>
          </a:p>
          <a:p>
            <a:pPr marL="0" indent="0">
              <a:buNone/>
              <a:defRPr/>
            </a:pPr>
            <a:endParaRPr lang="en-US" dirty="0">
              <a:latin typeface="Arial Narrow" panose="020B0606020202030204" pitchFamily="34" charset="0"/>
            </a:endParaRPr>
          </a:p>
          <a:p>
            <a:pPr marL="0" indent="0">
              <a:buNone/>
              <a:defRPr/>
            </a:pPr>
            <a:endParaRPr lang="en-US" dirty="0">
              <a:latin typeface="Arial Narrow" panose="020B0606020202030204" pitchFamily="34" charset="0"/>
            </a:endParaRPr>
          </a:p>
          <a:p>
            <a:pPr marL="0" indent="0">
              <a:buNone/>
              <a:defRPr/>
            </a:pPr>
            <a:endParaRPr lang="en-US" dirty="0">
              <a:latin typeface="Arial Narrow" panose="020B0606020202030204" pitchFamily="34" charset="0"/>
            </a:endParaRPr>
          </a:p>
          <a:p>
            <a:pPr marL="0" indent="0">
              <a:buNone/>
              <a:defRPr/>
            </a:pPr>
            <a:endParaRPr lang="en-US" dirty="0">
              <a:latin typeface="Arial Narrow" panose="020B0606020202030204" pitchFamily="34" charset="0"/>
            </a:endParaRPr>
          </a:p>
          <a:p>
            <a:pPr marL="0" indent="0">
              <a:buNone/>
              <a:defRPr/>
            </a:pPr>
            <a:endParaRPr lang="en-US" dirty="0">
              <a:latin typeface="Arial Narrow" panose="020B0606020202030204" pitchFamily="34" charset="0"/>
            </a:endParaRPr>
          </a:p>
          <a:p>
            <a:pPr marL="0" indent="0">
              <a:buNone/>
              <a:defRPr/>
            </a:pPr>
            <a:endParaRPr lang="en-US" dirty="0">
              <a:latin typeface="Arial Narrow" panose="020B0606020202030204" pitchFamily="34" charset="0"/>
            </a:endParaRPr>
          </a:p>
          <a:p>
            <a:pPr marL="0" indent="0">
              <a:buNone/>
              <a:defRPr/>
            </a:pPr>
            <a:r>
              <a:rPr lang="en-US" sz="2400" dirty="0">
                <a:latin typeface="Arial Narrow" panose="020B0606020202030204" pitchFamily="34" charset="0"/>
              </a:rPr>
              <a:t>Contact the nearest ITS office to have Wi-Fi configured to your laptop/smart devices.</a:t>
            </a:r>
            <a:endParaRPr lang="en-US" sz="24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048000"/>
            <a:ext cx="4763165" cy="2667372"/>
          </a:xfrm>
          <a:prstGeom prst="rect">
            <a:avLst/>
          </a:prstGeom>
        </p:spPr>
      </p:pic>
      <p:sp>
        <p:nvSpPr>
          <p:cNvPr id="15" name="TextBox 14"/>
          <p:cNvSpPr txBox="1"/>
          <p:nvPr/>
        </p:nvSpPr>
        <p:spPr>
          <a:xfrm>
            <a:off x="5334000" y="3104362"/>
            <a:ext cx="3429245" cy="1631216"/>
          </a:xfrm>
          <a:prstGeom prst="rect">
            <a:avLst/>
          </a:prstGeom>
          <a:noFill/>
        </p:spPr>
        <p:txBody>
          <a:bodyPr wrap="square" rtlCol="0">
            <a:spAutoFit/>
          </a:bodyPr>
          <a:lstStyle/>
          <a:p>
            <a:r>
              <a:rPr lang="en-US" sz="2000" b="1" i="1" dirty="0"/>
              <a:t>With more than 90% Wi-Fi coverage on all FNU campuses, students are able to enjoy free and fast internet connection.</a:t>
            </a:r>
          </a:p>
        </p:txBody>
      </p:sp>
    </p:spTree>
    <p:custDataLst>
      <p:tags r:id="rId1"/>
    </p:custDataLst>
    <p:extLst>
      <p:ext uri="{BB962C8B-B14F-4D97-AF65-F5344CB8AC3E}">
        <p14:creationId xmlns:p14="http://schemas.microsoft.com/office/powerpoint/2010/main" val="521876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0" name="Rectangle 514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05FDA37-3DE9-486B-B3C7-B2D85988BBCA}"/>
              </a:ext>
            </a:extLst>
          </p:cNvPr>
          <p:cNvPicPr>
            <a:picLocks noChangeAspect="1"/>
          </p:cNvPicPr>
          <p:nvPr/>
        </p:nvPicPr>
        <p:blipFill rotWithShape="1">
          <a:blip r:embed="rId3"/>
          <a:srcRect l="2555" r="9013" b="-1"/>
          <a:stretch/>
        </p:blipFill>
        <p:spPr>
          <a:xfrm>
            <a:off x="13339" y="-1016200"/>
            <a:ext cx="9171076" cy="4666928"/>
          </a:xfrm>
          <a:prstGeom prst="rect">
            <a:avLst/>
          </a:prstGeom>
        </p:spPr>
      </p:pic>
      <p:grpSp>
        <p:nvGrpSpPr>
          <p:cNvPr id="5151" name="Group 515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2987478"/>
            <a:ext cx="9171095" cy="1828800"/>
            <a:chOff x="-305" y="2987478"/>
            <a:chExt cx="12188952" cy="1828800"/>
          </a:xfrm>
        </p:grpSpPr>
        <p:sp>
          <p:nvSpPr>
            <p:cNvPr id="5137" name="Freeform: Shape 5136">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5152" name="Freeform: Shape 5151">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5153" name="Freeform: Shape 5152">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Rectangle 3">
            <a:extLst>
              <a:ext uri="{FF2B5EF4-FFF2-40B4-BE49-F238E27FC236}">
                <a16:creationId xmlns:a16="http://schemas.microsoft.com/office/drawing/2014/main" id="{7AFD67F4-6F9C-45FC-878A-8865D6888E6F}"/>
              </a:ext>
            </a:extLst>
          </p:cNvPr>
          <p:cNvSpPr/>
          <p:nvPr/>
        </p:nvSpPr>
        <p:spPr>
          <a:xfrm>
            <a:off x="603504" y="4551037"/>
            <a:ext cx="3766336" cy="150993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a:solidFill>
                  <a:schemeClr val="tx2"/>
                </a:solidFill>
                <a:latin typeface="+mj-lt"/>
                <a:ea typeface="+mj-ea"/>
                <a:cs typeface="+mj-cs"/>
              </a:rPr>
              <a:t>INTRODUCTION </a:t>
            </a:r>
            <a:endParaRPr lang="en-US" sz="3100">
              <a:solidFill>
                <a:schemeClr val="tx2"/>
              </a:solidFill>
              <a:latin typeface="+mj-lt"/>
              <a:ea typeface="+mj-ea"/>
              <a:cs typeface="+mj-cs"/>
            </a:endParaRPr>
          </a:p>
        </p:txBody>
      </p:sp>
      <p:sp>
        <p:nvSpPr>
          <p:cNvPr id="5" name="Rectangle 4">
            <a:extLst>
              <a:ext uri="{FF2B5EF4-FFF2-40B4-BE49-F238E27FC236}">
                <a16:creationId xmlns:a16="http://schemas.microsoft.com/office/drawing/2014/main" id="{AD47939D-1614-4096-B5DE-8D9AE8225D9C}"/>
              </a:ext>
            </a:extLst>
          </p:cNvPr>
          <p:cNvSpPr/>
          <p:nvPr/>
        </p:nvSpPr>
        <p:spPr>
          <a:xfrm>
            <a:off x="4852685" y="4551037"/>
            <a:ext cx="3694808" cy="1509935"/>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100">
                <a:solidFill>
                  <a:schemeClr val="tx2"/>
                </a:solidFill>
              </a:rPr>
              <a:t>IT Services manages the University's IT infrastructure and offers a range of facilities and services to assist staff and students with their IT-related needs.</a:t>
            </a:r>
          </a:p>
          <a:p>
            <a:pPr marL="285750" indent="-228600">
              <a:lnSpc>
                <a:spcPct val="90000"/>
              </a:lnSpc>
              <a:spcAft>
                <a:spcPts val="600"/>
              </a:spcAft>
              <a:buFont typeface="Arial" panose="020B0604020202020204" pitchFamily="34" charset="0"/>
              <a:buChar char="•"/>
            </a:pPr>
            <a:r>
              <a:rPr lang="en-US" sz="1100">
                <a:solidFill>
                  <a:schemeClr val="tx2"/>
                </a:solidFill>
              </a:rPr>
              <a:t>It supports the university in its move towards blended/ online delivery, retaining an engaging on campus student experience, contributing to student retention, extending our e-Research capability and supporting business operations. </a:t>
            </a:r>
          </a:p>
        </p:txBody>
      </p:sp>
      <p:sp>
        <p:nvSpPr>
          <p:cNvPr id="5124" name="Slide Number Placeholder 4"/>
          <p:cNvSpPr>
            <a:spLocks noGrp="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defRPr/>
            </a:pPr>
            <a:fld id="{71B31FE2-A67C-4F46-8272-87E87B80F42B}" type="slidenum">
              <a:rPr lang="en-US" sz="1000" b="0">
                <a:solidFill>
                  <a:prstClr val="black">
                    <a:tint val="75000"/>
                  </a:prstClr>
                </a:solidFill>
                <a:latin typeface="Calibri" panose="020F0502020204030204"/>
                <a:ea typeface="+mn-ea"/>
              </a:rPr>
              <a:pPr eaLnBrk="1" hangingPunct="1">
                <a:spcAft>
                  <a:spcPts val="600"/>
                </a:spcAft>
                <a:defRPr/>
              </a:pPr>
              <a:t>2</a:t>
            </a:fld>
            <a:endParaRPr lang="en-US" sz="1000" b="0">
              <a:solidFill>
                <a:prstClr val="black">
                  <a:tint val="75000"/>
                </a:prstClr>
              </a:solidFill>
              <a:latin typeface="Calibri" panose="020F0502020204030204"/>
              <a:ea typeface="+mn-ea"/>
            </a:endParaRPr>
          </a:p>
        </p:txBody>
      </p:sp>
    </p:spTree>
    <p:custDataLst>
      <p:tags r:id="rId1"/>
    </p:custDataLst>
    <p:extLst>
      <p:ext uri="{BB962C8B-B14F-4D97-AF65-F5344CB8AC3E}">
        <p14:creationId xmlns:p14="http://schemas.microsoft.com/office/powerpoint/2010/main" val="584975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pPr>
            <a:fld id="{71B31FE2-A67C-4F46-8272-87E87B80F42B}" type="slidenum">
              <a:rPr lang="en-US" sz="1000" b="0">
                <a:solidFill>
                  <a:schemeClr val="tx1">
                    <a:lumMod val="50000"/>
                    <a:lumOff val="50000"/>
                  </a:schemeClr>
                </a:solidFill>
                <a:latin typeface="+mn-lt"/>
                <a:ea typeface="+mn-ea"/>
              </a:rPr>
              <a:pPr eaLnBrk="1" hangingPunct="1">
                <a:spcAft>
                  <a:spcPts val="600"/>
                </a:spcAft>
              </a:pPr>
              <a:t>20</a:t>
            </a:fld>
            <a:endParaRPr lang="en-US" sz="1000" b="0">
              <a:solidFill>
                <a:schemeClr val="tx1">
                  <a:lumMod val="50000"/>
                  <a:lumOff val="50000"/>
                </a:schemeClr>
              </a:solidFill>
              <a:latin typeface="+mn-lt"/>
              <a:ea typeface="+mn-ea"/>
            </a:endParaRPr>
          </a:p>
        </p:txBody>
      </p:sp>
      <p:pic>
        <p:nvPicPr>
          <p:cNvPr id="8194" name="Picture 2">
            <a:extLst>
              <a:ext uri="{FF2B5EF4-FFF2-40B4-BE49-F238E27FC236}">
                <a16:creationId xmlns:a16="http://schemas.microsoft.com/office/drawing/2014/main" id="{A8AA923C-BA2C-4631-93EC-8E7F84E05D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 y="60992"/>
            <a:ext cx="9143994" cy="146206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958CE72-58B9-4F6E-8E62-6094777C515A}"/>
              </a:ext>
            </a:extLst>
          </p:cNvPr>
          <p:cNvSpPr/>
          <p:nvPr/>
        </p:nvSpPr>
        <p:spPr>
          <a:xfrm>
            <a:off x="1028699" y="294538"/>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dirty="0">
                <a:solidFill>
                  <a:srgbClr val="FFFFFF"/>
                </a:solidFill>
              </a:rPr>
              <a:t>Student Email Services</a:t>
            </a:r>
          </a:p>
        </p:txBody>
      </p:sp>
      <p:sp>
        <p:nvSpPr>
          <p:cNvPr id="11" name="TextBox 10"/>
          <p:cNvSpPr txBox="1"/>
          <p:nvPr/>
        </p:nvSpPr>
        <p:spPr>
          <a:xfrm>
            <a:off x="492968" y="1652156"/>
            <a:ext cx="7391400" cy="646331"/>
          </a:xfrm>
          <a:prstGeom prst="rect">
            <a:avLst/>
          </a:prstGeom>
          <a:noFill/>
        </p:spPr>
        <p:txBody>
          <a:bodyPr wrap="square" rtlCol="0">
            <a:spAutoFit/>
          </a:bodyPr>
          <a:lstStyle/>
          <a:p>
            <a:r>
              <a:rPr lang="en-US" dirty="0">
                <a:latin typeface="Arial Narrow" panose="020B0606020202030204" pitchFamily="34" charset="0"/>
              </a:rPr>
              <a:t>Students can access the Email page from </a:t>
            </a:r>
            <a:r>
              <a:rPr lang="en-US" dirty="0">
                <a:latin typeface="Arial Narrow" panose="020B0606020202030204" pitchFamily="34" charset="0"/>
                <a:hlinkClick r:id="rId5"/>
              </a:rPr>
              <a:t>www.fnu.ac.fj</a:t>
            </a:r>
            <a:r>
              <a:rPr lang="en-US" dirty="0">
                <a:latin typeface="Arial Narrow" panose="020B0606020202030204" pitchFamily="34" charset="0"/>
              </a:rPr>
              <a:t> / student</a:t>
            </a:r>
          </a:p>
          <a:p>
            <a:endParaRPr lang="en-US" dirty="0"/>
          </a:p>
        </p:txBody>
      </p:sp>
      <p:grpSp>
        <p:nvGrpSpPr>
          <p:cNvPr id="3" name="Group 2"/>
          <p:cNvGrpSpPr/>
          <p:nvPr/>
        </p:nvGrpSpPr>
        <p:grpSpPr>
          <a:xfrm>
            <a:off x="490710" y="1971210"/>
            <a:ext cx="5305426" cy="4777698"/>
            <a:chOff x="1028699" y="1908991"/>
            <a:chExt cx="5305426" cy="4777698"/>
          </a:xfrm>
        </p:grpSpPr>
        <p:pic>
          <p:nvPicPr>
            <p:cNvPr id="12" name="Picture 11"/>
            <p:cNvPicPr>
              <a:picLocks noChangeAspect="1"/>
            </p:cNvPicPr>
            <p:nvPr/>
          </p:nvPicPr>
          <p:blipFill>
            <a:blip r:embed="rId6"/>
            <a:stretch>
              <a:fillRect/>
            </a:stretch>
          </p:blipFill>
          <p:spPr>
            <a:xfrm>
              <a:off x="1028699" y="1908991"/>
              <a:ext cx="5305426" cy="4777698"/>
            </a:xfrm>
            <a:prstGeom prst="rect">
              <a:avLst/>
            </a:prstGeom>
          </p:spPr>
        </p:pic>
        <p:sp>
          <p:nvSpPr>
            <p:cNvPr id="14" name="Oval 13"/>
            <p:cNvSpPr/>
            <p:nvPr/>
          </p:nvSpPr>
          <p:spPr>
            <a:xfrm>
              <a:off x="2195736" y="4797152"/>
              <a:ext cx="18288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954019" y="3124200"/>
            <a:ext cx="5030345" cy="3206735"/>
            <a:chOff x="3954019" y="3124200"/>
            <a:chExt cx="5030345" cy="3206735"/>
          </a:xfrm>
        </p:grpSpPr>
        <p:pic>
          <p:nvPicPr>
            <p:cNvPr id="16" name="Picture 15"/>
            <p:cNvPicPr>
              <a:picLocks noChangeAspect="1"/>
            </p:cNvPicPr>
            <p:nvPr/>
          </p:nvPicPr>
          <p:blipFill>
            <a:blip r:embed="rId7"/>
            <a:stretch>
              <a:fillRect/>
            </a:stretch>
          </p:blipFill>
          <p:spPr>
            <a:xfrm>
              <a:off x="6334125" y="3124200"/>
              <a:ext cx="2650239" cy="3206735"/>
            </a:xfrm>
            <a:prstGeom prst="rect">
              <a:avLst/>
            </a:prstGeom>
          </p:spPr>
        </p:pic>
        <p:sp>
          <p:nvSpPr>
            <p:cNvPr id="17" name="Right Arrow 16"/>
            <p:cNvSpPr/>
            <p:nvPr/>
          </p:nvSpPr>
          <p:spPr>
            <a:xfrm>
              <a:off x="3954019" y="4914900"/>
              <a:ext cx="2209800" cy="228600"/>
            </a:xfrm>
            <a:prstGeom prst="rightArrow">
              <a:avLst>
                <a:gd name="adj1" fmla="val 50000"/>
                <a:gd name="adj2" fmla="val 195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392076" y="2092469"/>
            <a:ext cx="2592288" cy="369332"/>
          </a:xfrm>
          <a:prstGeom prst="rect">
            <a:avLst/>
          </a:prstGeom>
          <a:noFill/>
        </p:spPr>
        <p:txBody>
          <a:bodyPr wrap="square" rtlCol="0">
            <a:spAutoFit/>
          </a:bodyPr>
          <a:lstStyle/>
          <a:p>
            <a:r>
              <a:rPr lang="en-US" dirty="0">
                <a:hlinkClick r:id="rId8" action="ppaction://hlinksldjump"/>
              </a:rPr>
              <a:t>Guide for Student Email</a:t>
            </a:r>
            <a:endParaRPr lang="en-US" dirty="0"/>
          </a:p>
        </p:txBody>
      </p:sp>
    </p:spTree>
    <p:custDataLst>
      <p:tags r:id="rId1"/>
    </p:custDataLst>
    <p:extLst>
      <p:ext uri="{BB962C8B-B14F-4D97-AF65-F5344CB8AC3E}">
        <p14:creationId xmlns:p14="http://schemas.microsoft.com/office/powerpoint/2010/main" val="1830976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38" name="Rectangle 8237">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F958CE72-58B9-4F6E-8E62-6094777C515A}"/>
              </a:ext>
            </a:extLst>
          </p:cNvPr>
          <p:cNvSpPr/>
          <p:nvPr/>
        </p:nvSpPr>
        <p:spPr>
          <a:xfrm>
            <a:off x="921340" y="281430"/>
            <a:ext cx="2986391" cy="221651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kern="1200" dirty="0">
                <a:solidFill>
                  <a:schemeClr val="tx1"/>
                </a:solidFill>
                <a:latin typeface="+mj-lt"/>
                <a:ea typeface="+mj-ea"/>
                <a:cs typeface="+mj-cs"/>
              </a:rPr>
              <a:t>Other IT Related Issues &amp; Assistance</a:t>
            </a:r>
          </a:p>
        </p:txBody>
      </p:sp>
      <p:sp>
        <p:nvSpPr>
          <p:cNvPr id="8239" name="Arc 8238">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930E068-F402-48ED-8CC5-CA3B667E0756}"/>
              </a:ext>
            </a:extLst>
          </p:cNvPr>
          <p:cNvSpPr/>
          <p:nvPr/>
        </p:nvSpPr>
        <p:spPr>
          <a:xfrm>
            <a:off x="467544" y="2944972"/>
            <a:ext cx="7632848" cy="3113315"/>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r>
              <a:rPr lang="en-US" sz="1600" b="1" dirty="0"/>
              <a:t>Other services provided to Students</a:t>
            </a:r>
          </a:p>
          <a:p>
            <a:pPr lvl="0" indent="-228600">
              <a:lnSpc>
                <a:spcPct val="90000"/>
              </a:lnSpc>
              <a:spcAft>
                <a:spcPts val="600"/>
              </a:spcAft>
              <a:buFont typeface="Arial" panose="020B0604020202020204" pitchFamily="34" charset="0"/>
              <a:buChar char="•"/>
            </a:pPr>
            <a:endParaRPr lang="en-US" sz="1600" dirty="0"/>
          </a:p>
          <a:p>
            <a:pPr lvl="0" indent="-228600">
              <a:lnSpc>
                <a:spcPct val="90000"/>
              </a:lnSpc>
              <a:spcAft>
                <a:spcPts val="600"/>
              </a:spcAft>
              <a:buFont typeface="Arial" panose="020B0604020202020204" pitchFamily="34" charset="0"/>
              <a:buChar char="•"/>
            </a:pPr>
            <a:r>
              <a:rPr lang="en-US" sz="1600" dirty="0"/>
              <a:t>Students can visit the nearest ITS office for the assistance in relation to:</a:t>
            </a:r>
          </a:p>
          <a:p>
            <a:pPr lvl="0" indent="-228600">
              <a:lnSpc>
                <a:spcPct val="90000"/>
              </a:lnSpc>
              <a:spcAft>
                <a:spcPts val="600"/>
              </a:spcAft>
              <a:buFont typeface="Arial" panose="020B0604020202020204" pitchFamily="34" charset="0"/>
              <a:buChar char="•"/>
            </a:pPr>
            <a:endParaRPr lang="en-US" sz="1600" dirty="0"/>
          </a:p>
          <a:p>
            <a:pPr marL="457200" lvl="0" indent="-228600">
              <a:lnSpc>
                <a:spcPct val="90000"/>
              </a:lnSpc>
              <a:spcAft>
                <a:spcPts val="600"/>
              </a:spcAft>
              <a:buFont typeface="Arial" panose="020B0604020202020204" pitchFamily="34" charset="0"/>
              <a:buChar char="•"/>
            </a:pPr>
            <a:r>
              <a:rPr lang="en-US" sz="1600" dirty="0"/>
              <a:t>Wi-Fi configuration on their personal devices.</a:t>
            </a:r>
          </a:p>
          <a:p>
            <a:pPr marL="457200" lvl="0" indent="-228600">
              <a:lnSpc>
                <a:spcPct val="90000"/>
              </a:lnSpc>
              <a:spcAft>
                <a:spcPts val="600"/>
              </a:spcAft>
              <a:buFont typeface="Arial" panose="020B0604020202020204" pitchFamily="34" charset="0"/>
              <a:buChar char="•"/>
            </a:pPr>
            <a:r>
              <a:rPr lang="en-US" sz="1600" dirty="0"/>
              <a:t>Advise on device purchases </a:t>
            </a:r>
            <a:r>
              <a:rPr lang="en-US" sz="1600" dirty="0" err="1"/>
              <a:t>eg.</a:t>
            </a:r>
            <a:r>
              <a:rPr lang="en-US" sz="1600" dirty="0"/>
              <a:t> Laptops</a:t>
            </a:r>
          </a:p>
          <a:p>
            <a:pPr marL="457200" lvl="0" indent="-228600">
              <a:lnSpc>
                <a:spcPct val="90000"/>
              </a:lnSpc>
              <a:spcAft>
                <a:spcPts val="600"/>
              </a:spcAft>
              <a:buFont typeface="Arial" panose="020B0604020202020204" pitchFamily="34" charset="0"/>
              <a:buChar char="•"/>
            </a:pPr>
            <a:r>
              <a:rPr lang="en-US" sz="1600" dirty="0"/>
              <a:t>Assist with in-depth computing issues with regards to student devices.</a:t>
            </a:r>
          </a:p>
          <a:p>
            <a:pPr marL="457200" lvl="0" indent="-228600">
              <a:lnSpc>
                <a:spcPct val="90000"/>
              </a:lnSpc>
              <a:spcAft>
                <a:spcPts val="600"/>
              </a:spcAft>
              <a:buFont typeface="Arial" panose="020B0604020202020204" pitchFamily="34" charset="0"/>
              <a:buChar char="•"/>
            </a:pPr>
            <a:r>
              <a:rPr lang="en-US" sz="1600" dirty="0"/>
              <a:t>Enquiries on Moodle units not showing on the E-Learning platform.</a:t>
            </a:r>
          </a:p>
          <a:p>
            <a:pPr marL="457200" lvl="0" indent="-228600">
              <a:lnSpc>
                <a:spcPct val="90000"/>
              </a:lnSpc>
              <a:spcAft>
                <a:spcPts val="600"/>
              </a:spcAft>
              <a:buFont typeface="Arial" panose="020B0604020202020204" pitchFamily="34" charset="0"/>
              <a:buChar char="•"/>
            </a:pPr>
            <a:r>
              <a:rPr lang="en-US" sz="1600" dirty="0"/>
              <a:t>Assistance on Student Banner navigation.</a:t>
            </a:r>
          </a:p>
        </p:txBody>
      </p:sp>
      <p:sp>
        <p:nvSpPr>
          <p:cNvPr id="5124" name="Slide Number Placeholder 4"/>
          <p:cNvSpPr>
            <a:spLocks noGrp="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pPr>
            <a:fld id="{71B31FE2-A67C-4F46-8272-87E87B80F42B}" type="slidenum">
              <a:rPr lang="en-US" sz="1200" b="0">
                <a:solidFill>
                  <a:schemeClr val="tx1">
                    <a:tint val="75000"/>
                  </a:schemeClr>
                </a:solidFill>
                <a:latin typeface="+mn-lt"/>
                <a:ea typeface="+mn-ea"/>
              </a:rPr>
              <a:pPr eaLnBrk="1" hangingPunct="1">
                <a:spcAft>
                  <a:spcPts val="600"/>
                </a:spcAft>
              </a:pPr>
              <a:t>21</a:t>
            </a:fld>
            <a:endParaRPr lang="en-US" sz="1200" b="0">
              <a:solidFill>
                <a:schemeClr val="tx1">
                  <a:tint val="75000"/>
                </a:schemeClr>
              </a:solidFill>
              <a:latin typeface="+mn-lt"/>
              <a:ea typeface="+mn-ea"/>
            </a:endParaRPr>
          </a:p>
        </p:txBody>
      </p:sp>
    </p:spTree>
    <p:custDataLst>
      <p:tags r:id="rId1"/>
    </p:custDataLst>
    <p:extLst>
      <p:ext uri="{BB962C8B-B14F-4D97-AF65-F5344CB8AC3E}">
        <p14:creationId xmlns:p14="http://schemas.microsoft.com/office/powerpoint/2010/main" val="2740004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pPr>
            <a:fld id="{71B31FE2-A67C-4F46-8272-87E87B80F42B}" type="slidenum">
              <a:rPr lang="en-US" sz="1000" b="0">
                <a:solidFill>
                  <a:schemeClr val="tx1">
                    <a:lumMod val="50000"/>
                    <a:lumOff val="50000"/>
                  </a:schemeClr>
                </a:solidFill>
                <a:latin typeface="+mn-lt"/>
                <a:ea typeface="+mn-ea"/>
              </a:rPr>
              <a:pPr eaLnBrk="1" hangingPunct="1">
                <a:spcAft>
                  <a:spcPts val="600"/>
                </a:spcAft>
              </a:pPr>
              <a:t>22</a:t>
            </a:fld>
            <a:endParaRPr lang="en-US" sz="1000" b="0">
              <a:solidFill>
                <a:schemeClr val="tx1">
                  <a:lumMod val="50000"/>
                  <a:lumOff val="50000"/>
                </a:schemeClr>
              </a:solidFill>
              <a:latin typeface="+mn-lt"/>
              <a:ea typeface="+mn-ea"/>
            </a:endParaRPr>
          </a:p>
        </p:txBody>
      </p:sp>
      <p:pic>
        <p:nvPicPr>
          <p:cNvPr id="8194" name="Picture 2">
            <a:extLst>
              <a:ext uri="{FF2B5EF4-FFF2-40B4-BE49-F238E27FC236}">
                <a16:creationId xmlns:a16="http://schemas.microsoft.com/office/drawing/2014/main" id="{A8AA923C-BA2C-4631-93EC-8E7F84E05D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60992"/>
            <a:ext cx="9143994" cy="146206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958CE72-58B9-4F6E-8E62-6094777C515A}"/>
              </a:ext>
            </a:extLst>
          </p:cNvPr>
          <p:cNvSpPr/>
          <p:nvPr/>
        </p:nvSpPr>
        <p:spPr>
          <a:xfrm>
            <a:off x="611560" y="294538"/>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dirty="0">
                <a:solidFill>
                  <a:srgbClr val="FFFFFF"/>
                </a:solidFill>
              </a:rPr>
              <a:t>General Purpose ITS Labs </a:t>
            </a:r>
          </a:p>
        </p:txBody>
      </p:sp>
      <p:sp>
        <p:nvSpPr>
          <p:cNvPr id="11" name="TextBox 10"/>
          <p:cNvSpPr txBox="1"/>
          <p:nvPr/>
        </p:nvSpPr>
        <p:spPr>
          <a:xfrm>
            <a:off x="477178" y="1597432"/>
            <a:ext cx="8635495" cy="646331"/>
          </a:xfrm>
          <a:prstGeom prst="rect">
            <a:avLst/>
          </a:prstGeom>
          <a:noFill/>
        </p:spPr>
        <p:txBody>
          <a:bodyPr wrap="square" rtlCol="0">
            <a:spAutoFit/>
          </a:bodyPr>
          <a:lstStyle/>
          <a:p>
            <a:r>
              <a:rPr lang="en-US" b="1" u="sng" dirty="0"/>
              <a:t>Details </a:t>
            </a:r>
            <a:r>
              <a:rPr lang="en-US" b="1" dirty="0"/>
              <a:t>				</a:t>
            </a:r>
            <a:r>
              <a:rPr lang="en-US" b="1" u="sng" dirty="0"/>
              <a:t>Location</a:t>
            </a:r>
            <a:r>
              <a:rPr lang="en-US" b="1" dirty="0"/>
              <a:t>			</a:t>
            </a:r>
            <a:r>
              <a:rPr lang="en-US" b="1" u="sng" dirty="0"/>
              <a:t>Extension</a:t>
            </a:r>
            <a:r>
              <a:rPr lang="en-US" b="1" dirty="0"/>
              <a:t>	</a:t>
            </a:r>
          </a:p>
          <a:p>
            <a:r>
              <a:rPr lang="en-US" dirty="0"/>
              <a:t>IT Service Desk Derrick Campus	B217			1204/1205/1215</a:t>
            </a:r>
          </a:p>
        </p:txBody>
      </p:sp>
      <p:pic>
        <p:nvPicPr>
          <p:cNvPr id="4" name="Picture 3">
            <a:extLst>
              <a:ext uri="{FF2B5EF4-FFF2-40B4-BE49-F238E27FC236}">
                <a16:creationId xmlns:a16="http://schemas.microsoft.com/office/drawing/2014/main" id="{1FED9B3D-7619-B316-EEAA-2332DE3A853A}"/>
              </a:ext>
            </a:extLst>
          </p:cNvPr>
          <p:cNvPicPr>
            <a:picLocks noChangeAspect="1"/>
          </p:cNvPicPr>
          <p:nvPr/>
        </p:nvPicPr>
        <p:blipFill>
          <a:blip r:embed="rId4"/>
          <a:stretch>
            <a:fillRect/>
          </a:stretch>
        </p:blipFill>
        <p:spPr>
          <a:xfrm>
            <a:off x="278398" y="2265351"/>
            <a:ext cx="8388424" cy="4330768"/>
          </a:xfrm>
          <a:prstGeom prst="rect">
            <a:avLst/>
          </a:prstGeom>
        </p:spPr>
      </p:pic>
    </p:spTree>
    <p:custDataLst>
      <p:tags r:id="rId1"/>
    </p:custDataLst>
    <p:extLst>
      <p:ext uri="{BB962C8B-B14F-4D97-AF65-F5344CB8AC3E}">
        <p14:creationId xmlns:p14="http://schemas.microsoft.com/office/powerpoint/2010/main" val="2207905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pPr>
            <a:fld id="{71B31FE2-A67C-4F46-8272-87E87B80F42B}" type="slidenum">
              <a:rPr lang="en-US" sz="1000" b="0">
                <a:solidFill>
                  <a:schemeClr val="tx1">
                    <a:lumMod val="50000"/>
                    <a:lumOff val="50000"/>
                  </a:schemeClr>
                </a:solidFill>
                <a:latin typeface="+mn-lt"/>
                <a:ea typeface="+mn-ea"/>
              </a:rPr>
              <a:pPr eaLnBrk="1" hangingPunct="1">
                <a:spcAft>
                  <a:spcPts val="600"/>
                </a:spcAft>
              </a:pPr>
              <a:t>23</a:t>
            </a:fld>
            <a:endParaRPr lang="en-US" sz="1000" b="0">
              <a:solidFill>
                <a:schemeClr val="tx1">
                  <a:lumMod val="50000"/>
                  <a:lumOff val="50000"/>
                </a:schemeClr>
              </a:solidFill>
              <a:latin typeface="+mn-lt"/>
              <a:ea typeface="+mn-ea"/>
            </a:endParaRPr>
          </a:p>
        </p:txBody>
      </p:sp>
      <p:pic>
        <p:nvPicPr>
          <p:cNvPr id="8194" name="Picture 2">
            <a:extLst>
              <a:ext uri="{FF2B5EF4-FFF2-40B4-BE49-F238E27FC236}">
                <a16:creationId xmlns:a16="http://schemas.microsoft.com/office/drawing/2014/main" id="{A8AA923C-BA2C-4631-93EC-8E7F84E05D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60992"/>
            <a:ext cx="9143994" cy="146206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958CE72-58B9-4F6E-8E62-6094777C515A}"/>
              </a:ext>
            </a:extLst>
          </p:cNvPr>
          <p:cNvSpPr/>
          <p:nvPr/>
        </p:nvSpPr>
        <p:spPr>
          <a:xfrm>
            <a:off x="611560" y="294538"/>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dirty="0">
                <a:solidFill>
                  <a:srgbClr val="FFFFFF"/>
                </a:solidFill>
              </a:rPr>
              <a:t>ITS Lab Rules</a:t>
            </a:r>
          </a:p>
        </p:txBody>
      </p:sp>
      <p:graphicFrame>
        <p:nvGraphicFramePr>
          <p:cNvPr id="15" name="Diagram 14"/>
          <p:cNvGraphicFramePr/>
          <p:nvPr>
            <p:extLst>
              <p:ext uri="{D42A27DB-BD31-4B8C-83A1-F6EECF244321}">
                <p14:modId xmlns:p14="http://schemas.microsoft.com/office/powerpoint/2010/main" val="640929360"/>
              </p:ext>
            </p:extLst>
          </p:nvPr>
        </p:nvGraphicFramePr>
        <p:xfrm>
          <a:off x="1541652" y="5263551"/>
          <a:ext cx="6405204"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204" name="TextBox 14">
            <a:extLst>
              <a:ext uri="{FF2B5EF4-FFF2-40B4-BE49-F238E27FC236}">
                <a16:creationId xmlns:a16="http://schemas.microsoft.com/office/drawing/2014/main" id="{8400B7F7-497C-A1E6-FD54-4ABFCC4EC3B8}"/>
              </a:ext>
            </a:extLst>
          </p:cNvPr>
          <p:cNvGraphicFramePr/>
          <p:nvPr/>
        </p:nvGraphicFramePr>
        <p:xfrm>
          <a:off x="344512" y="1939409"/>
          <a:ext cx="8610600" cy="33085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2294029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6152">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155" name="Picture 6154">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6157" name="Freeform: Shape 6156">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147" name="Content Placeholder 2"/>
          <p:cNvSpPr>
            <a:spLocks/>
          </p:cNvSpPr>
          <p:nvPr/>
        </p:nvSpPr>
        <p:spPr>
          <a:xfrm>
            <a:off x="1999946" y="1986462"/>
            <a:ext cx="4744868" cy="833826"/>
          </a:xfrm>
          <a:prstGeom prst="rect">
            <a:avLst/>
          </a:prstGeom>
        </p:spPr>
        <p:txBody>
          <a:bodyPr>
            <a:normAutofit/>
          </a:bodyPr>
          <a:lstStyle/>
          <a:p>
            <a:pPr algn="ctr" defTabSz="621792">
              <a:lnSpc>
                <a:spcPct val="90000"/>
              </a:lnSpc>
              <a:spcAft>
                <a:spcPts val="600"/>
              </a:spcAft>
            </a:pPr>
            <a:r>
              <a:rPr lang="en-US" sz="1000" b="1" kern="1200">
                <a:solidFill>
                  <a:schemeClr val="tx1"/>
                </a:solidFill>
                <a:latin typeface="Adobe Caslon Pro" pitchFamily="18" charset="0"/>
                <a:ea typeface="ＭＳ Ｐゴシック" pitchFamily="34" charset="-128"/>
                <a:cs typeface="+mn-cs"/>
              </a:rPr>
              <a:t> </a:t>
            </a:r>
            <a:r>
              <a:rPr lang="en-US" sz="1000" b="1" kern="1200">
                <a:solidFill>
                  <a:srgbClr val="0057A5"/>
                </a:solidFill>
                <a:latin typeface="Adobe Caslon Pro" pitchFamily="18" charset="0"/>
                <a:ea typeface="ＭＳ Ｐゴシック" pitchFamily="34" charset="-128"/>
                <a:cs typeface="+mn-cs"/>
                <a:hlinkClick r:id="rId4">
                  <a:extLst>
                    <a:ext uri="{A12FA001-AC4F-418D-AE19-62706E023703}">
                      <ahyp:hlinkClr xmlns:ahyp="http://schemas.microsoft.com/office/drawing/2018/hyperlinkcolor" val="tx"/>
                    </a:ext>
                  </a:extLst>
                </a:hlinkClick>
              </a:rPr>
              <a:t>itservicedesk@fnu.ac.fj</a:t>
            </a:r>
            <a:endParaRPr lang="en-US" sz="1000" b="1" kern="1200">
              <a:solidFill>
                <a:srgbClr val="0057A5"/>
              </a:solidFill>
              <a:latin typeface="Adobe Caslon Pro" pitchFamily="18" charset="0"/>
              <a:ea typeface="ＭＳ Ｐゴシック" pitchFamily="34" charset="-128"/>
              <a:cs typeface="+mn-cs"/>
            </a:endParaRPr>
          </a:p>
          <a:p>
            <a:pPr algn="ctr" defTabSz="621792">
              <a:lnSpc>
                <a:spcPct val="90000"/>
              </a:lnSpc>
              <a:spcAft>
                <a:spcPts val="600"/>
              </a:spcAft>
            </a:pPr>
            <a:endParaRPr lang="en-US" sz="1000" b="1" kern="1200">
              <a:solidFill>
                <a:schemeClr val="tx1"/>
              </a:solidFill>
              <a:latin typeface="Adobe Caslon Pro" pitchFamily="18" charset="0"/>
              <a:ea typeface="ＭＳ Ｐゴシック" pitchFamily="34" charset="-128"/>
              <a:cs typeface="+mn-cs"/>
            </a:endParaRPr>
          </a:p>
          <a:p>
            <a:pPr marL="0" indent="0" algn="ctr">
              <a:lnSpc>
                <a:spcPct val="90000"/>
              </a:lnSpc>
              <a:spcAft>
                <a:spcPts val="600"/>
              </a:spcAft>
              <a:buFont typeface="Wingdings 2" pitchFamily="18" charset="2"/>
              <a:buNone/>
            </a:pPr>
            <a:endParaRPr lang="en-US" sz="1000">
              <a:ea typeface="ＭＳ Ｐゴシック" pitchFamily="34" charset="-128"/>
            </a:endParaRPr>
          </a:p>
        </p:txBody>
      </p:sp>
      <p:sp>
        <p:nvSpPr>
          <p:cNvPr id="6148" name="Slide Number Placeholder 2"/>
          <p:cNvSpPr>
            <a:spLocks/>
          </p:cNvSpPr>
          <p:nvPr/>
        </p:nvSpPr>
        <p:spPr bwMode="auto">
          <a:xfrm>
            <a:off x="5657397" y="5437188"/>
            <a:ext cx="1401837" cy="2487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defTabSz="621792" eaLnBrk="1" hangingPunct="1">
              <a:spcAft>
                <a:spcPts val="600"/>
              </a:spcAft>
            </a:pPr>
            <a:fld id="{E4B74FB1-3CCF-48A8-8BDA-1DDFFACD180A}" type="slidenum">
              <a:rPr lang="en-US" sz="1224" b="0" kern="1200">
                <a:solidFill>
                  <a:srgbClr val="555555"/>
                </a:solidFill>
                <a:latin typeface="Arial" charset="0"/>
                <a:ea typeface="ＭＳ Ｐゴシック" pitchFamily="34" charset="-128"/>
                <a:cs typeface="+mn-cs"/>
              </a:rPr>
              <a:pPr defTabSz="621792" eaLnBrk="1" hangingPunct="1">
                <a:spcAft>
                  <a:spcPts val="600"/>
                </a:spcAft>
              </a:pPr>
              <a:t>24</a:t>
            </a:fld>
            <a:endParaRPr lang="en-US" b="0">
              <a:solidFill>
                <a:prstClr val="white"/>
              </a:solidFill>
            </a:endParaRPr>
          </a:p>
        </p:txBody>
      </p:sp>
      <p:sp>
        <p:nvSpPr>
          <p:cNvPr id="6" name="Content Placeholder 2"/>
          <p:cNvSpPr txBox="1">
            <a:spLocks/>
          </p:cNvSpPr>
          <p:nvPr/>
        </p:nvSpPr>
        <p:spPr bwMode="auto">
          <a:xfrm>
            <a:off x="2052559" y="3969092"/>
            <a:ext cx="4764440" cy="93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ＭＳ Ｐゴシック" charset="-128"/>
                <a:cs typeface="ＭＳ Ｐゴシック" charset="-128"/>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kern="1200">
                <a:solidFill>
                  <a:srgbClr val="595959"/>
                </a:solidFill>
                <a:latin typeface="+mn-lt"/>
                <a:ea typeface="ＭＳ Ｐゴシック" charset="-128"/>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ＭＳ Ｐゴシック" charset="-128"/>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sz="2000" kern="1200">
                <a:solidFill>
                  <a:srgbClr val="595959"/>
                </a:solidFill>
                <a:latin typeface="+mn-lt"/>
                <a:ea typeface="ＭＳ Ｐゴシック" charset="-128"/>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21792">
              <a:spcBef>
                <a:spcPts val="1360"/>
              </a:spcBef>
              <a:buNone/>
            </a:pPr>
            <a:r>
              <a:rPr lang="en-US" sz="1904" b="1" kern="1200">
                <a:solidFill>
                  <a:schemeClr val="tx1"/>
                </a:solidFill>
                <a:latin typeface="Adobe Caslon Pro" pitchFamily="18" charset="0"/>
                <a:ea typeface="ＭＳ Ｐゴシック" pitchFamily="34" charset="-128"/>
                <a:cs typeface="ＭＳ Ｐゴシック" charset="-128"/>
              </a:rPr>
              <a:t>or</a:t>
            </a:r>
          </a:p>
          <a:p>
            <a:pPr marL="0" indent="0" algn="ctr" defTabSz="621792">
              <a:spcBef>
                <a:spcPts val="1360"/>
              </a:spcBef>
              <a:buNone/>
            </a:pPr>
            <a:r>
              <a:rPr lang="en-US" sz="2176" kern="1200">
                <a:ln w="0"/>
                <a:solidFill>
                  <a:schemeClr val="tx1"/>
                </a:solidFill>
                <a:effectLst>
                  <a:outerShdw blurRad="38100" dist="19050" dir="2700000" algn="tl" rotWithShape="0">
                    <a:schemeClr val="dk1">
                      <a:alpha val="40000"/>
                    </a:schemeClr>
                  </a:outerShdw>
                </a:effectLst>
                <a:latin typeface="Adobe Caslon Pro" pitchFamily="18" charset="0"/>
                <a:ea typeface="ＭＳ Ｐゴシック" pitchFamily="34" charset="-128"/>
                <a:cs typeface="ＭＳ Ｐゴシック" charset="-128"/>
              </a:rPr>
              <a:t>Visit your site/campus IT Tech for Assistance</a:t>
            </a:r>
            <a:endParaRPr lang="en-US" sz="3200">
              <a:ln w="0"/>
              <a:solidFill>
                <a:schemeClr val="tx1"/>
              </a:solidFill>
              <a:effectLst>
                <a:outerShdw blurRad="38100" dist="19050" dir="2700000" algn="tl" rotWithShape="0">
                  <a:schemeClr val="dk1">
                    <a:alpha val="40000"/>
                  </a:schemeClr>
                </a:outerShdw>
              </a:effectLst>
              <a:ea typeface="ＭＳ Ｐゴシック" pitchFamily="34" charset="-128"/>
            </a:endParaRPr>
          </a:p>
        </p:txBody>
      </p:sp>
      <p:pic>
        <p:nvPicPr>
          <p:cNvPr id="7" name="Picture 6" descr="Image result for contact u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7027" y="1172029"/>
            <a:ext cx="4049750" cy="960085"/>
          </a:xfrm>
          <a:prstGeom prst="rect">
            <a:avLst/>
          </a:prstGeom>
          <a:noFill/>
          <a:ln>
            <a:noFill/>
          </a:ln>
        </p:spPr>
      </p:pic>
      <p:sp>
        <p:nvSpPr>
          <p:cNvPr id="9" name="Content Placeholder 2">
            <a:extLst>
              <a:ext uri="{FF2B5EF4-FFF2-40B4-BE49-F238E27FC236}">
                <a16:creationId xmlns:a16="http://schemas.microsoft.com/office/drawing/2014/main" id="{4A5CDC56-A8CE-46B4-8CB2-6CC77D51F996}"/>
              </a:ext>
            </a:extLst>
          </p:cNvPr>
          <p:cNvSpPr txBox="1">
            <a:spLocks/>
          </p:cNvSpPr>
          <p:nvPr/>
        </p:nvSpPr>
        <p:spPr>
          <a:xfrm>
            <a:off x="2115455" y="2538350"/>
            <a:ext cx="4744868" cy="4969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defTabSz="621792">
              <a:spcBef>
                <a:spcPts val="680"/>
              </a:spcBef>
              <a:buNone/>
            </a:pPr>
            <a:r>
              <a:rPr lang="en-US" sz="2176" b="1" kern="1200">
                <a:solidFill>
                  <a:schemeClr val="tx1"/>
                </a:solidFill>
                <a:latin typeface="Adobe Caslon Pro" pitchFamily="18" charset="0"/>
                <a:ea typeface="ＭＳ Ｐゴシック" pitchFamily="34" charset="-128"/>
                <a:cs typeface="+mn-cs"/>
              </a:rPr>
              <a:t>Mobile: </a:t>
            </a:r>
            <a:r>
              <a:rPr lang="en-US" sz="2176" b="1">
                <a:latin typeface="Adobe Caslon Pro" pitchFamily="18" charset="0"/>
                <a:ea typeface="ＭＳ Ｐゴシック" pitchFamily="34" charset="-128"/>
              </a:rPr>
              <a:t>9103411</a:t>
            </a:r>
            <a:r>
              <a:rPr lang="en-US" sz="2176" b="1" kern="1200">
                <a:solidFill>
                  <a:schemeClr val="tx1"/>
                </a:solidFill>
                <a:latin typeface="Adobe Caslon Pro" pitchFamily="18" charset="0"/>
                <a:ea typeface="ＭＳ Ｐゴシック" pitchFamily="34" charset="-128"/>
                <a:cs typeface="+mn-cs"/>
              </a:rPr>
              <a:t> Landline: 3389216 </a:t>
            </a:r>
          </a:p>
          <a:p>
            <a:pPr marL="0" indent="0" algn="ctr">
              <a:buFont typeface="Wingdings 2" pitchFamily="18" charset="2"/>
              <a:buNone/>
            </a:pPr>
            <a:endParaRPr lang="en-US" dirty="0">
              <a:ea typeface="ＭＳ Ｐゴシック" pitchFamily="34" charset="-128"/>
            </a:endParaRPr>
          </a:p>
        </p:txBody>
      </p:sp>
      <p:pic>
        <p:nvPicPr>
          <p:cNvPr id="1028" name="Picture 4" descr="Image result for It Help Desk Icon">
            <a:extLst>
              <a:ext uri="{FF2B5EF4-FFF2-40B4-BE49-F238E27FC236}">
                <a16:creationId xmlns:a16="http://schemas.microsoft.com/office/drawing/2014/main" id="{FBE8E2A8-EFF6-49E3-ACCC-BC4BF4F525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9663" y="2926688"/>
            <a:ext cx="911088" cy="9903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5626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0" name="Rectangle 1331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322" name="Picture 1332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3324" name="Freeform: Shape 1332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2"/>
          <p:cNvSpPr>
            <a:spLocks/>
          </p:cNvSpPr>
          <p:nvPr/>
        </p:nvSpPr>
        <p:spPr>
          <a:xfrm>
            <a:off x="1818858" y="1582906"/>
            <a:ext cx="5421465" cy="3225780"/>
          </a:xfrm>
          <a:prstGeom prst="rect">
            <a:avLst/>
          </a:prstGeom>
        </p:spPr>
        <p:txBody>
          <a:bodyPr/>
          <a:lstStyle/>
          <a:p>
            <a:pPr defTabSz="566928">
              <a:spcAft>
                <a:spcPts val="600"/>
              </a:spcAft>
              <a:defRPr/>
            </a:pPr>
            <a:endParaRPr lang="en-US" sz="1116" kern="1200">
              <a:solidFill>
                <a:schemeClr val="tx1"/>
              </a:solidFill>
              <a:latin typeface="+mn-lt"/>
              <a:ea typeface="+mn-ea"/>
              <a:cs typeface="+mn-cs"/>
            </a:endParaRPr>
          </a:p>
          <a:p>
            <a:pPr defTabSz="566928">
              <a:spcAft>
                <a:spcPts val="600"/>
              </a:spcAft>
              <a:buFontTx/>
              <a:buChar char="-"/>
              <a:defRPr/>
            </a:pPr>
            <a:endParaRPr lang="en-US" sz="1116" kern="1200">
              <a:solidFill>
                <a:schemeClr val="tx1"/>
              </a:solidFill>
              <a:latin typeface="+mn-lt"/>
              <a:ea typeface="+mn-ea"/>
              <a:cs typeface="+mn-cs"/>
            </a:endParaRPr>
          </a:p>
          <a:p>
            <a:pPr defTabSz="566928">
              <a:spcAft>
                <a:spcPts val="600"/>
              </a:spcAft>
              <a:defRPr/>
            </a:pPr>
            <a:endParaRPr lang="en-US" sz="1116" kern="1200">
              <a:solidFill>
                <a:schemeClr val="tx1"/>
              </a:solidFill>
              <a:latin typeface="+mn-lt"/>
              <a:ea typeface="+mn-ea"/>
              <a:cs typeface="+mn-cs"/>
            </a:endParaRPr>
          </a:p>
          <a:p>
            <a:pPr marL="0" indent="0">
              <a:spcAft>
                <a:spcPts val="600"/>
              </a:spcAft>
              <a:buFont typeface="Wingdings 2" pitchFamily="18" charset="2"/>
              <a:buNone/>
              <a:defRPr/>
            </a:pPr>
            <a:endParaRPr lang="en-US">
              <a:solidFill>
                <a:schemeClr val="bg1"/>
              </a:solidFill>
            </a:endParaRPr>
          </a:p>
        </p:txBody>
      </p:sp>
      <p:sp>
        <p:nvSpPr>
          <p:cNvPr id="13315" name="Slide Number Placeholder 3"/>
          <p:cNvSpPr>
            <a:spLocks/>
          </p:cNvSpPr>
          <p:nvPr/>
        </p:nvSpPr>
        <p:spPr bwMode="auto">
          <a:xfrm>
            <a:off x="5712864" y="5046008"/>
            <a:ext cx="1290843" cy="2290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defTabSz="566928" eaLnBrk="1" hangingPunct="1">
              <a:spcAft>
                <a:spcPts val="600"/>
              </a:spcAft>
            </a:pPr>
            <a:fld id="{F57EBE60-6CE8-4077-BA8D-F374D3679D29}" type="slidenum">
              <a:rPr lang="en-US" sz="1116" b="0" kern="1200">
                <a:solidFill>
                  <a:srgbClr val="555555"/>
                </a:solidFill>
                <a:latin typeface="Arial" charset="0"/>
                <a:ea typeface="ＭＳ Ｐゴシック" pitchFamily="34" charset="-128"/>
                <a:cs typeface="+mn-cs"/>
              </a:rPr>
              <a:pPr defTabSz="566928" eaLnBrk="1" hangingPunct="1">
                <a:spcAft>
                  <a:spcPts val="600"/>
                </a:spcAft>
              </a:pPr>
              <a:t>25</a:t>
            </a:fld>
            <a:endParaRPr lang="en-US" b="0">
              <a:solidFill>
                <a:prstClr val="white"/>
              </a:solidFill>
            </a:endParaRPr>
          </a:p>
        </p:txBody>
      </p:sp>
      <p:sp>
        <p:nvSpPr>
          <p:cNvPr id="2" name="Rectangle 1"/>
          <p:cNvSpPr/>
          <p:nvPr/>
        </p:nvSpPr>
        <p:spPr>
          <a:xfrm rot="20795567">
            <a:off x="2139805" y="1768640"/>
            <a:ext cx="4517888" cy="1599541"/>
          </a:xfrm>
          <a:prstGeom prst="rect">
            <a:avLst/>
          </a:prstGeom>
        </p:spPr>
        <p:txBody>
          <a:bodyPr wrap="square">
            <a:spAutoFit/>
          </a:bodyPr>
          <a:lstStyle/>
          <a:p>
            <a:pPr algn="ctr" defTabSz="566928" eaLnBrk="0" fontAlgn="base" hangingPunct="0">
              <a:spcBef>
                <a:spcPts val="1240"/>
              </a:spcBef>
              <a:spcAft>
                <a:spcPct val="0"/>
              </a:spcAft>
              <a:buClr>
                <a:srgbClr val="6FB7D7"/>
              </a:buClr>
              <a:buSzPct val="110000"/>
              <a:defRPr/>
            </a:pPr>
            <a:r>
              <a:rPr lang="en-US" sz="7130" b="1" kern="1200">
                <a:solidFill>
                  <a:srgbClr val="0057A5"/>
                </a:solidFill>
                <a:latin typeface="Brush Script MT" panose="03060802040406070304" pitchFamily="66" charset="0"/>
                <a:ea typeface="ＭＳ Ｐゴシック" pitchFamily="34" charset="-128"/>
                <a:cs typeface="Adobe Arabic" pitchFamily="18" charset="-78"/>
              </a:rPr>
              <a:t>All the Best!!</a:t>
            </a:r>
          </a:p>
          <a:p>
            <a:pPr algn="ctr" defTabSz="566928" eaLnBrk="0" fontAlgn="base" hangingPunct="0">
              <a:spcBef>
                <a:spcPts val="1240"/>
              </a:spcBef>
              <a:spcAft>
                <a:spcPct val="0"/>
              </a:spcAft>
              <a:buClr>
                <a:srgbClr val="6FB7D7"/>
              </a:buClr>
              <a:buSzPct val="110000"/>
              <a:defRPr/>
            </a:pPr>
            <a:r>
              <a:rPr lang="en-US" sz="1736" b="1" kern="1200">
                <a:solidFill>
                  <a:srgbClr val="0057A5"/>
                </a:solidFill>
                <a:latin typeface="Brush Script MT" panose="03060802040406070304" pitchFamily="66" charset="0"/>
                <a:ea typeface="ＭＳ Ｐゴシック" pitchFamily="34" charset="-128"/>
                <a:cs typeface="Adobe Arabic" pitchFamily="18" charset="-78"/>
              </a:rPr>
              <a:t>from</a:t>
            </a:r>
            <a:endParaRPr lang="en-US" sz="2800" b="1">
              <a:solidFill>
                <a:srgbClr val="0070C0"/>
              </a:solidFill>
              <a:latin typeface="Brush Script MT" panose="03060802040406070304" pitchFamily="66" charset="0"/>
              <a:ea typeface="ＭＳ Ｐゴシック" pitchFamily="34" charset="-128"/>
              <a:cs typeface="Adobe Arabic" pitchFamily="18" charset="-78"/>
            </a:endParaRPr>
          </a:p>
        </p:txBody>
      </p:sp>
      <p:sp>
        <p:nvSpPr>
          <p:cNvPr id="7" name="Rectangle 6">
            <a:extLst>
              <a:ext uri="{FF2B5EF4-FFF2-40B4-BE49-F238E27FC236}">
                <a16:creationId xmlns:a16="http://schemas.microsoft.com/office/drawing/2014/main" id="{94191B02-4798-40C8-9124-ABD89EC46280}"/>
              </a:ext>
            </a:extLst>
          </p:cNvPr>
          <p:cNvSpPr/>
          <p:nvPr/>
        </p:nvSpPr>
        <p:spPr>
          <a:xfrm>
            <a:off x="2292328" y="2614155"/>
            <a:ext cx="4474524" cy="1493334"/>
          </a:xfrm>
          <a:prstGeom prst="rect">
            <a:avLst/>
          </a:prstGeom>
        </p:spPr>
        <p:txBody>
          <a:bodyPr wrap="square">
            <a:spAutoFit/>
          </a:bodyPr>
          <a:lstStyle/>
          <a:p>
            <a:pPr algn="ctr" defTabSz="566928" eaLnBrk="0" fontAlgn="base" hangingPunct="0">
              <a:spcBef>
                <a:spcPts val="1240"/>
              </a:spcBef>
              <a:spcAft>
                <a:spcPct val="0"/>
              </a:spcAft>
              <a:buClr>
                <a:srgbClr val="6FB7D7"/>
              </a:buClr>
              <a:buSzPct val="110000"/>
              <a:defRPr/>
            </a:pPr>
            <a:endParaRPr lang="en-US" sz="4092" b="1" kern="1200">
              <a:solidFill>
                <a:prstClr val="black"/>
              </a:solidFill>
              <a:latin typeface="+mn-lt"/>
              <a:ea typeface="ＭＳ Ｐゴシック" pitchFamily="34" charset="-128"/>
              <a:cs typeface="Adobe Arabic" pitchFamily="18" charset="-78"/>
            </a:endParaRPr>
          </a:p>
          <a:p>
            <a:pPr algn="ctr" defTabSz="566928" eaLnBrk="0" fontAlgn="base" hangingPunct="0">
              <a:spcBef>
                <a:spcPts val="1240"/>
              </a:spcBef>
              <a:spcAft>
                <a:spcPct val="0"/>
              </a:spcAft>
              <a:buClr>
                <a:srgbClr val="6FB7D7"/>
              </a:buClr>
              <a:buSzPct val="110000"/>
              <a:defRPr/>
            </a:pPr>
            <a:r>
              <a:rPr lang="en-US" sz="4092" b="1" kern="1200">
                <a:solidFill>
                  <a:schemeClr val="tx1"/>
                </a:solidFill>
                <a:latin typeface="+mn-lt"/>
                <a:ea typeface="ＭＳ Ｐゴシック" pitchFamily="34" charset="-128"/>
                <a:cs typeface="Adobe Arabic" pitchFamily="18" charset="-78"/>
              </a:rPr>
              <a:t>TEAM IT SERVICES</a:t>
            </a:r>
            <a:endParaRPr lang="en-US" sz="6600" b="1">
              <a:latin typeface="Adobe Arabic" pitchFamily="18" charset="-78"/>
              <a:ea typeface="ＭＳ Ｐゴシック" pitchFamily="34" charset="-128"/>
              <a:cs typeface="Adobe Arabic" pitchFamily="18" charset="-78"/>
            </a:endParaRPr>
          </a:p>
        </p:txBody>
      </p:sp>
    </p:spTree>
    <p:custDataLst>
      <p:tags r:id="rId1"/>
    </p:custDataLst>
    <p:extLst>
      <p:ext uri="{BB962C8B-B14F-4D97-AF65-F5344CB8AC3E}">
        <p14:creationId xmlns:p14="http://schemas.microsoft.com/office/powerpoint/2010/main" val="3429470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220" name="Rectangle 921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21" name="Group 922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9226" name="Freeform: Shape 9225">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2" name="Rectangle 922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4" name="Rectangle 92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1" name="Isosceles Triangle 9230">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5125" descr="Programming data on computer monitor">
            <a:extLst>
              <a:ext uri="{FF2B5EF4-FFF2-40B4-BE49-F238E27FC236}">
                <a16:creationId xmlns:a16="http://schemas.microsoft.com/office/drawing/2014/main" id="{10A440F0-A75B-4CD8-AD78-ED42353EAB91}"/>
              </a:ext>
            </a:extLst>
          </p:cNvPr>
          <p:cNvPicPr>
            <a:picLocks noChangeAspect="1"/>
          </p:cNvPicPr>
          <p:nvPr/>
        </p:nvPicPr>
        <p:blipFill rotWithShape="1">
          <a:blip r:embed="rId4"/>
          <a:srcRect t="11410" r="-1" b="11410"/>
          <a:stretch/>
        </p:blipFill>
        <p:spPr>
          <a:xfrm>
            <a:off x="958973" y="643467"/>
            <a:ext cx="7226053" cy="3844688"/>
          </a:xfrm>
          <a:prstGeom prst="rect">
            <a:avLst/>
          </a:prstGeom>
        </p:spPr>
      </p:pic>
      <p:sp>
        <p:nvSpPr>
          <p:cNvPr id="5124" name="Slide Number Placeholder 4"/>
          <p:cNvSpPr>
            <a:spLocks/>
          </p:cNvSpPr>
          <p:nvPr/>
        </p:nvSpPr>
        <p:spPr bwMode="auto">
          <a:xfrm>
            <a:off x="6146322" y="5909924"/>
            <a:ext cx="1716402" cy="3046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defTabSz="758952" eaLnBrk="1" hangingPunct="1">
              <a:spcAft>
                <a:spcPts val="498"/>
              </a:spcAft>
              <a:defRPr/>
            </a:pPr>
            <a:fld id="{71B31FE2-A67C-4F46-8272-87E87B80F42B}" type="slidenum">
              <a:rPr lang="en-US" sz="996" b="0" kern="1200">
                <a:solidFill>
                  <a:schemeClr val="tx1">
                    <a:lumMod val="75000"/>
                    <a:lumOff val="25000"/>
                    <a:alpha val="70000"/>
                  </a:schemeClr>
                </a:solidFill>
                <a:latin typeface="Calibri" panose="020F0502020204030204"/>
                <a:ea typeface="+mn-ea"/>
                <a:cs typeface="+mn-cs"/>
              </a:rPr>
              <a:pPr defTabSz="758952" eaLnBrk="1" hangingPunct="1">
                <a:spcAft>
                  <a:spcPts val="498"/>
                </a:spcAft>
                <a:defRPr/>
              </a:pPr>
              <a:t>26</a:t>
            </a:fld>
            <a:endParaRPr lang="en-US" sz="1200" b="0">
              <a:solidFill>
                <a:schemeClr val="tx1">
                  <a:lumMod val="75000"/>
                  <a:lumOff val="25000"/>
                  <a:alpha val="70000"/>
                </a:schemeClr>
              </a:solidFill>
              <a:latin typeface="Calibri" panose="020F0502020204030204"/>
              <a:ea typeface="+mn-ea"/>
            </a:endParaRPr>
          </a:p>
        </p:txBody>
      </p:sp>
      <p:pic>
        <p:nvPicPr>
          <p:cNvPr id="9218" name="Picture 2" descr="May be an image of 25 people, including Anish Nand, Jess Prakash, Mukesh Babu, Sanjay Singh, Jashneel Nair, Ashwani Arora, Joyce Jashika, Michael Tui Motufaga, Lalai Ni Navesi and Amrita Lata, people sitting and people standing">
            <a:extLst>
              <a:ext uri="{FF2B5EF4-FFF2-40B4-BE49-F238E27FC236}">
                <a16:creationId xmlns:a16="http://schemas.microsoft.com/office/drawing/2014/main" id="{A9282C75-0516-4400-8ED4-D829D2C50DFF}"/>
              </a:ext>
            </a:extLst>
          </p:cNvPr>
          <p:cNvPicPr>
            <a:picLocks noChangeAspect="1" noChangeArrowheads="1"/>
          </p:cNvPicPr>
          <p:nvPr/>
        </p:nvPicPr>
        <p:blipFill rotWithShape="1">
          <a:blip r:embed="rId5" cstate="print">
            <a:alphaModFix amt="20000"/>
            <a:extLst>
              <a:ext uri="{28A0092B-C50C-407E-A947-70E740481C1C}">
                <a14:useLocalDpi xmlns:a14="http://schemas.microsoft.com/office/drawing/2010/main" val="0"/>
              </a:ext>
            </a:extLst>
          </a:blip>
          <a:srcRect l="2625" r="2650" b="22104"/>
          <a:stretch/>
        </p:blipFill>
        <p:spPr bwMode="auto">
          <a:xfrm>
            <a:off x="958973" y="4567316"/>
            <a:ext cx="7226053" cy="1373122"/>
          </a:xfrm>
          <a:prstGeom prst="rect">
            <a:avLst/>
          </a:prstGeom>
          <a:solidFill>
            <a:schemeClr val="tx1"/>
          </a:solidFill>
        </p:spPr>
      </p:pic>
      <p:sp>
        <p:nvSpPr>
          <p:cNvPr id="12" name="Title 37">
            <a:extLst>
              <a:ext uri="{FF2B5EF4-FFF2-40B4-BE49-F238E27FC236}">
                <a16:creationId xmlns:a16="http://schemas.microsoft.com/office/drawing/2014/main" id="{90FBE920-5B40-4486-B4B2-044FF2CA0E9B}"/>
              </a:ext>
            </a:extLst>
          </p:cNvPr>
          <p:cNvSpPr txBox="1">
            <a:spLocks/>
          </p:cNvSpPr>
          <p:nvPr/>
        </p:nvSpPr>
        <p:spPr>
          <a:xfrm>
            <a:off x="1577825" y="4633845"/>
            <a:ext cx="4322293" cy="76284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defTabSz="758952">
              <a:spcAft>
                <a:spcPts val="600"/>
              </a:spcAft>
              <a:defRPr/>
            </a:pPr>
            <a:br>
              <a:rPr lang="en-US" sz="1700" b="1" kern="1200">
                <a:solidFill>
                  <a:srgbClr val="555555"/>
                </a:solidFill>
                <a:latin typeface="+mn-lt"/>
                <a:ea typeface="+mj-ea"/>
                <a:cs typeface="+mj-cs"/>
              </a:rPr>
            </a:br>
            <a:r>
              <a:rPr lang="en-US" sz="1700" b="1" kern="1200">
                <a:solidFill>
                  <a:srgbClr val="555555"/>
                </a:solidFill>
                <a:latin typeface="+mn-lt"/>
                <a:ea typeface="+mj-ea"/>
                <a:cs typeface="+mj-cs"/>
              </a:rPr>
              <a:t>DIVISION OF INFORMATION TECHNOLOGY SERVICES</a:t>
            </a:r>
            <a:endParaRPr lang="en-US" sz="1700" b="1">
              <a:solidFill>
                <a:srgbClr val="FFFFFF"/>
              </a:solidFill>
              <a:latin typeface="+mn-lt"/>
            </a:endParaRPr>
          </a:p>
        </p:txBody>
      </p:sp>
      <p:sp>
        <p:nvSpPr>
          <p:cNvPr id="15" name="Content Placeholder 7">
            <a:extLst>
              <a:ext uri="{FF2B5EF4-FFF2-40B4-BE49-F238E27FC236}">
                <a16:creationId xmlns:a16="http://schemas.microsoft.com/office/drawing/2014/main" id="{5A183060-6A8E-4520-81D4-5C158F115C6D}"/>
              </a:ext>
            </a:extLst>
          </p:cNvPr>
          <p:cNvSpPr>
            <a:spLocks/>
          </p:cNvSpPr>
          <p:nvPr/>
        </p:nvSpPr>
        <p:spPr>
          <a:xfrm>
            <a:off x="6036158" y="4877715"/>
            <a:ext cx="2072504" cy="762845"/>
          </a:xfrm>
          <a:prstGeom prst="rect">
            <a:avLst/>
          </a:prstGeom>
        </p:spPr>
        <p:txBody>
          <a:bodyPr vert="horz" lIns="91440" tIns="45720" rIns="91440" bIns="45720" rtlCol="0" anchor="ctr">
            <a:normAutofit/>
          </a:bodyPr>
          <a:lstStyle/>
          <a:p>
            <a:pPr defTabSz="758952">
              <a:spcBef>
                <a:spcPts val="830"/>
              </a:spcBef>
            </a:pPr>
            <a:r>
              <a:rPr lang="en-US" sz="1411" b="1" kern="1200">
                <a:solidFill>
                  <a:srgbClr val="894800"/>
                </a:solidFill>
                <a:latin typeface="+mn-lt"/>
                <a:ea typeface="+mn-ea"/>
                <a:cs typeface="+mn-cs"/>
                <a:hlinkClick r:id="" action="ppaction://noaction">
                  <a:extLst>
                    <a:ext uri="{A12FA001-AC4F-418D-AE19-62706E023703}">
                      <ahyp:hlinkClr xmlns:ahyp="http://schemas.microsoft.com/office/drawing/2018/hyperlinkcolor" val="tx"/>
                    </a:ext>
                  </a:extLst>
                </a:hlinkClick>
              </a:rPr>
              <a:t>Moodle guide</a:t>
            </a:r>
            <a:endParaRPr lang="en-US" sz="1411" b="1" kern="1200">
              <a:solidFill>
                <a:srgbClr val="894800"/>
              </a:solidFill>
              <a:latin typeface="+mn-lt"/>
              <a:ea typeface="+mn-ea"/>
              <a:cs typeface="+mn-cs"/>
            </a:endParaRPr>
          </a:p>
          <a:p>
            <a:pPr defTabSz="758952">
              <a:spcBef>
                <a:spcPts val="830"/>
              </a:spcBef>
            </a:pPr>
            <a:r>
              <a:rPr lang="en-US" sz="1411" b="1" kern="1200">
                <a:solidFill>
                  <a:srgbClr val="894800"/>
                </a:solidFill>
                <a:latin typeface="+mn-lt"/>
                <a:ea typeface="+mn-ea"/>
                <a:cs typeface="+mn-cs"/>
                <a:hlinkClick r:id="" action="ppaction://noaction">
                  <a:extLst>
                    <a:ext uri="{A12FA001-AC4F-418D-AE19-62706E023703}">
                      <ahyp:hlinkClr xmlns:ahyp="http://schemas.microsoft.com/office/drawing/2018/hyperlinkcolor" val="tx"/>
                    </a:ext>
                  </a:extLst>
                </a:hlinkClick>
              </a:rPr>
              <a:t>Password Reset Guide</a:t>
            </a:r>
            <a:endParaRPr lang="en-US" sz="1700" b="1">
              <a:solidFill>
                <a:srgbClr val="FFC000"/>
              </a:solidFill>
            </a:endParaRPr>
          </a:p>
        </p:txBody>
      </p:sp>
      <p:cxnSp>
        <p:nvCxnSpPr>
          <p:cNvPr id="4" name="Straight Connector 3"/>
          <p:cNvCxnSpPr/>
          <p:nvPr/>
        </p:nvCxnSpPr>
        <p:spPr>
          <a:xfrm>
            <a:off x="6014711" y="4919681"/>
            <a:ext cx="0" cy="7208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474490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50000"/>
                  </a:schemeClr>
                </a:solidFill>
              </a:rPr>
              <a:t>MOODLE GUIDE</a:t>
            </a:r>
          </a:p>
        </p:txBody>
      </p:sp>
      <p:sp>
        <p:nvSpPr>
          <p:cNvPr id="3" name="Content Placeholder 2"/>
          <p:cNvSpPr>
            <a:spLocks noGrp="1"/>
          </p:cNvSpPr>
          <p:nvPr>
            <p:ph idx="1"/>
          </p:nvPr>
        </p:nvSpPr>
        <p:spPr>
          <a:xfrm>
            <a:off x="657977" y="1484784"/>
            <a:ext cx="7886700" cy="4351338"/>
          </a:xfrm>
        </p:spPr>
        <p:txBody>
          <a:bodyPr>
            <a:normAutofit fontScale="77500" lnSpcReduction="20000"/>
          </a:bodyPr>
          <a:lstStyle/>
          <a:p>
            <a:pPr marL="0" indent="0">
              <a:buNone/>
            </a:pPr>
            <a:r>
              <a:rPr lang="en-US" b="1" dirty="0"/>
              <a:t>What is Moodle?</a:t>
            </a:r>
          </a:p>
          <a:p>
            <a:pPr marL="0" indent="0">
              <a:buNone/>
            </a:pPr>
            <a:r>
              <a:rPr lang="en-US" dirty="0"/>
              <a:t>Moodle is FNU’s learning management system. Moodle stands for </a:t>
            </a:r>
            <a:r>
              <a:rPr lang="en-US" b="1" dirty="0"/>
              <a:t>M</a:t>
            </a:r>
            <a:r>
              <a:rPr lang="en-US" dirty="0"/>
              <a:t>odular </a:t>
            </a:r>
            <a:r>
              <a:rPr lang="en-US" b="1" dirty="0"/>
              <a:t>O</a:t>
            </a:r>
            <a:r>
              <a:rPr lang="en-US" dirty="0"/>
              <a:t>bject </a:t>
            </a:r>
            <a:r>
              <a:rPr lang="en-US" b="1" dirty="0"/>
              <a:t>O</a:t>
            </a:r>
            <a:r>
              <a:rPr lang="en-US" dirty="0"/>
              <a:t>riented</a:t>
            </a:r>
          </a:p>
          <a:p>
            <a:pPr marL="0" indent="0">
              <a:buNone/>
            </a:pPr>
            <a:r>
              <a:rPr lang="en-US" b="1" dirty="0"/>
              <a:t>D</a:t>
            </a:r>
            <a:r>
              <a:rPr lang="en-US" dirty="0"/>
              <a:t>ynamic </a:t>
            </a:r>
            <a:r>
              <a:rPr lang="en-US" b="1" dirty="0"/>
              <a:t>L</a:t>
            </a:r>
            <a:r>
              <a:rPr lang="en-US" dirty="0"/>
              <a:t>earning </a:t>
            </a:r>
            <a:r>
              <a:rPr lang="en-US" b="1" dirty="0"/>
              <a:t>E</a:t>
            </a:r>
            <a:r>
              <a:rPr lang="en-US" dirty="0"/>
              <a:t>nvironment. Don’t worry about what Moodle stands for. Just know that</a:t>
            </a:r>
          </a:p>
          <a:p>
            <a:pPr marL="0" indent="0">
              <a:buNone/>
            </a:pPr>
            <a:r>
              <a:rPr lang="en-US" dirty="0"/>
              <a:t>it is an environment specially created for educators and learners like you to engage with</a:t>
            </a:r>
          </a:p>
          <a:p>
            <a:pPr marL="0" indent="0">
              <a:buNone/>
            </a:pPr>
            <a:r>
              <a:rPr lang="en-US" dirty="0"/>
              <a:t>your course in a technologically meaningful way beyond the classroom. It is a popular</a:t>
            </a:r>
          </a:p>
          <a:p>
            <a:pPr marL="0" indent="0">
              <a:buNone/>
            </a:pPr>
            <a:r>
              <a:rPr lang="en-US" dirty="0"/>
              <a:t>learning management system in educational institutions worldwide.</a:t>
            </a:r>
          </a:p>
          <a:p>
            <a:pPr marL="0" indent="0">
              <a:buNone/>
            </a:pPr>
            <a:r>
              <a:rPr lang="en-US" dirty="0"/>
              <a:t>We are proud to offer this online learning space to you and we trust you will take full</a:t>
            </a:r>
          </a:p>
          <a:p>
            <a:pPr marL="0" indent="0">
              <a:buNone/>
            </a:pPr>
            <a:r>
              <a:rPr lang="en-US" dirty="0"/>
              <a:t>advantage of what’s available in Moodle. All you need is a computer connected to the</a:t>
            </a:r>
          </a:p>
          <a:p>
            <a:pPr marL="0" indent="0">
              <a:buNone/>
            </a:pPr>
            <a:r>
              <a:rPr lang="en-US" dirty="0"/>
              <a:t>internet.</a:t>
            </a:r>
          </a:p>
          <a:p>
            <a:pPr marL="0" indent="0">
              <a:buNone/>
            </a:pPr>
            <a:r>
              <a:rPr lang="en-US" dirty="0"/>
              <a:t>Most FNU courses have a Moodle course page. When you </a:t>
            </a:r>
            <a:r>
              <a:rPr lang="en-US" dirty="0" err="1"/>
              <a:t>enrol</a:t>
            </a:r>
            <a:r>
              <a:rPr lang="en-US" dirty="0"/>
              <a:t> and you access Moodle, you</a:t>
            </a:r>
          </a:p>
          <a:p>
            <a:pPr marL="0" indent="0">
              <a:buNone/>
            </a:pPr>
            <a:r>
              <a:rPr lang="en-US" dirty="0"/>
              <a:t>will see your courses listed. Moodle course pages offer lecture notes, presentations, and a</a:t>
            </a:r>
          </a:p>
          <a:p>
            <a:pPr marL="0" indent="0">
              <a:buNone/>
            </a:pPr>
            <a:r>
              <a:rPr lang="en-US" dirty="0"/>
              <a:t>forum for course announcements from your lecturer. Other course pages also offer quizzes</a:t>
            </a:r>
          </a:p>
          <a:p>
            <a:pPr marL="0" indent="0">
              <a:buNone/>
            </a:pPr>
            <a:r>
              <a:rPr lang="en-US" dirty="0"/>
              <a:t>to test your knowledge, discussion forums, chat sessions, and other useful resources to</a:t>
            </a:r>
          </a:p>
          <a:p>
            <a:pPr marL="0" indent="0">
              <a:buNone/>
            </a:pPr>
            <a:r>
              <a:rPr lang="en-US" dirty="0"/>
              <a:t>support your learning.</a:t>
            </a:r>
          </a:p>
          <a:p>
            <a:pPr marL="0" indent="0">
              <a:buNone/>
            </a:pPr>
            <a:r>
              <a:rPr lang="en-US" dirty="0"/>
              <a:t>Ready to explore Moodle? In the next sections, we’ll guide you through the first steps…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27</a:t>
            </a:fld>
            <a:endParaRPr lang="en-US">
              <a:solidFill>
                <a:prstClr val="white"/>
              </a:solidFill>
            </a:endParaRPr>
          </a:p>
        </p:txBody>
      </p:sp>
    </p:spTree>
    <p:extLst>
      <p:ext uri="{BB962C8B-B14F-4D97-AF65-F5344CB8AC3E}">
        <p14:creationId xmlns:p14="http://schemas.microsoft.com/office/powerpoint/2010/main" val="397346456"/>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p:spPr>
        <p:txBody>
          <a:bodyPr/>
          <a:lstStyle/>
          <a:p>
            <a:pPr algn="ctr"/>
            <a:r>
              <a:rPr lang="en-US" b="1" dirty="0"/>
              <a:t>What do I need to access Moodle?</a:t>
            </a:r>
            <a:endParaRPr lang="en-US" dirty="0"/>
          </a:p>
        </p:txBody>
      </p:sp>
      <p:sp>
        <p:nvSpPr>
          <p:cNvPr id="3" name="Content Placeholder 2"/>
          <p:cNvSpPr>
            <a:spLocks noGrp="1"/>
          </p:cNvSpPr>
          <p:nvPr>
            <p:ph idx="1"/>
          </p:nvPr>
        </p:nvSpPr>
        <p:spPr>
          <a:xfrm>
            <a:off x="628650" y="1628800"/>
            <a:ext cx="8345831" cy="4351338"/>
          </a:xfrm>
        </p:spPr>
        <p:txBody>
          <a:bodyPr>
            <a:normAutofit fontScale="77500" lnSpcReduction="20000"/>
          </a:bodyPr>
          <a:lstStyle/>
          <a:p>
            <a:pPr marL="0" indent="0">
              <a:buNone/>
            </a:pPr>
            <a:r>
              <a:rPr lang="en-US" dirty="0"/>
              <a:t>To access Moodle, you need a computer connected to the internet. The computer you use</a:t>
            </a:r>
          </a:p>
          <a:p>
            <a:pPr marL="0" indent="0">
              <a:buNone/>
            </a:pPr>
            <a:r>
              <a:rPr lang="en-US" dirty="0"/>
              <a:t>must have a web browser such as Firefox or Google Chrome. Web browsers are software</a:t>
            </a:r>
          </a:p>
          <a:p>
            <a:pPr marL="0" indent="0">
              <a:buNone/>
            </a:pPr>
            <a:r>
              <a:rPr lang="en-US" dirty="0"/>
              <a:t>that enables you to access the World Wide Web. On a computer they are icons that look like</a:t>
            </a:r>
          </a:p>
          <a:p>
            <a:pPr marL="0" indent="0">
              <a:buNone/>
            </a:pPr>
            <a:r>
              <a:rPr lang="en-US" dirty="0"/>
              <a:t>this: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If you don’t have a computer with internet access at home or at work, you can access Moodle</a:t>
            </a:r>
          </a:p>
          <a:p>
            <a:pPr marL="0" indent="0">
              <a:buNone/>
            </a:pPr>
            <a:r>
              <a:rPr lang="en-US" dirty="0"/>
              <a:t>at your local FNU Campus. You should be given a username and password to log in to Moodle</a:t>
            </a:r>
          </a:p>
          <a:p>
            <a:pPr marL="0" indent="0">
              <a:buNone/>
            </a:pPr>
            <a:r>
              <a:rPr lang="en-US" dirty="0"/>
              <a:t>if you are properly enrolled as an FNU student. If you have not received this yet, please</a:t>
            </a:r>
          </a:p>
          <a:p>
            <a:pPr marL="0" indent="0">
              <a:buNone/>
            </a:pPr>
            <a:r>
              <a:rPr lang="en-US" dirty="0"/>
              <a:t>contact the ICT staff at your local FNU Campus.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28</a:t>
            </a:fld>
            <a:endParaRPr lang="en-US">
              <a:solidFill>
                <a:prstClr val="white"/>
              </a:solidFill>
            </a:endParaRPr>
          </a:p>
        </p:txBody>
      </p:sp>
      <p:pic>
        <p:nvPicPr>
          <p:cNvPr id="5" name="Picture 4"/>
          <p:cNvPicPr>
            <a:picLocks noChangeAspect="1"/>
          </p:cNvPicPr>
          <p:nvPr/>
        </p:nvPicPr>
        <p:blipFill>
          <a:blip r:embed="rId2"/>
          <a:stretch>
            <a:fillRect/>
          </a:stretch>
        </p:blipFill>
        <p:spPr>
          <a:xfrm>
            <a:off x="2987824" y="2132856"/>
            <a:ext cx="2438400" cy="1571625"/>
          </a:xfrm>
          <a:prstGeom prst="rect">
            <a:avLst/>
          </a:prstGeom>
        </p:spPr>
      </p:pic>
    </p:spTree>
    <p:extLst>
      <p:ext uri="{BB962C8B-B14F-4D97-AF65-F5344CB8AC3E}">
        <p14:creationId xmlns:p14="http://schemas.microsoft.com/office/powerpoint/2010/main" val="4165561945"/>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268760"/>
            <a:ext cx="7886700" cy="5328592"/>
          </a:xfrm>
        </p:spPr>
        <p:txBody>
          <a:bodyPr>
            <a:normAutofit/>
          </a:bodyPr>
          <a:lstStyle/>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pPr marL="0" indent="0">
              <a:buNone/>
            </a:pPr>
            <a:endParaRPr lang="en-US" b="1" i="1" dirty="0"/>
          </a:p>
          <a:p>
            <a:pPr marL="0" indent="0">
              <a:buNone/>
            </a:pPr>
            <a:r>
              <a:rPr lang="en-US" b="1" i="1" dirty="0"/>
              <a:t>You can also access Moodle at FNU through a smart device such as a mobile phone, tablet, or laptop with an internet connection</a:t>
            </a: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29</a:t>
            </a:fld>
            <a:endParaRPr lang="en-US">
              <a:solidFill>
                <a:prstClr val="white"/>
              </a:solidFill>
            </a:endParaRPr>
          </a:p>
        </p:txBody>
      </p:sp>
      <p:pic>
        <p:nvPicPr>
          <p:cNvPr id="6" name="Picture 5"/>
          <p:cNvPicPr>
            <a:picLocks noChangeAspect="1"/>
          </p:cNvPicPr>
          <p:nvPr/>
        </p:nvPicPr>
        <p:blipFill>
          <a:blip r:embed="rId2"/>
          <a:stretch>
            <a:fillRect/>
          </a:stretch>
        </p:blipFill>
        <p:spPr>
          <a:xfrm>
            <a:off x="2483768" y="1412776"/>
            <a:ext cx="3467100" cy="3200400"/>
          </a:xfrm>
          <a:prstGeom prst="rect">
            <a:avLst/>
          </a:prstGeom>
        </p:spPr>
      </p:pic>
      <p:sp>
        <p:nvSpPr>
          <p:cNvPr id="7" name="Title 1"/>
          <p:cNvSpPr>
            <a:spLocks noGrp="1"/>
          </p:cNvSpPr>
          <p:nvPr>
            <p:ph type="title"/>
          </p:nvPr>
        </p:nvSpPr>
        <p:spPr>
          <a:xfrm>
            <a:off x="827584" y="385018"/>
            <a:ext cx="7886700" cy="759618"/>
          </a:xfrm>
        </p:spPr>
        <p:txBody>
          <a:bodyPr/>
          <a:lstStyle/>
          <a:p>
            <a:pPr algn="ctr"/>
            <a:r>
              <a:rPr lang="en-US" b="1" dirty="0"/>
              <a:t>What do I need to access Moodle?</a:t>
            </a:r>
            <a:endParaRPr lang="en-US" dirty="0"/>
          </a:p>
        </p:txBody>
      </p:sp>
    </p:spTree>
    <p:extLst>
      <p:ext uri="{BB962C8B-B14F-4D97-AF65-F5344CB8AC3E}">
        <p14:creationId xmlns:p14="http://schemas.microsoft.com/office/powerpoint/2010/main" val="53986196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pPr>
            <a:fld id="{71B31FE2-A67C-4F46-8272-87E87B80F42B}" type="slidenum">
              <a:rPr lang="en-US" sz="1000" b="0" smtClean="0">
                <a:solidFill>
                  <a:schemeClr val="tx1">
                    <a:lumMod val="50000"/>
                    <a:lumOff val="50000"/>
                  </a:schemeClr>
                </a:solidFill>
                <a:latin typeface="+mn-lt"/>
                <a:ea typeface="+mn-ea"/>
              </a:rPr>
              <a:pPr eaLnBrk="1" hangingPunct="1">
                <a:spcAft>
                  <a:spcPts val="600"/>
                </a:spcAft>
              </a:pPr>
              <a:t>3</a:t>
            </a:fld>
            <a:endParaRPr lang="en-US" sz="1000" b="0">
              <a:solidFill>
                <a:schemeClr val="tx1">
                  <a:lumMod val="50000"/>
                  <a:lumOff val="50000"/>
                </a:schemeClr>
              </a:solidFill>
              <a:latin typeface="+mn-lt"/>
              <a:ea typeface="+mn-ea"/>
            </a:endParaRPr>
          </a:p>
        </p:txBody>
      </p:sp>
      <p:pic>
        <p:nvPicPr>
          <p:cNvPr id="2050" name="Picture 2">
            <a:extLst>
              <a:ext uri="{FF2B5EF4-FFF2-40B4-BE49-F238E27FC236}">
                <a16:creationId xmlns:a16="http://schemas.microsoft.com/office/drawing/2014/main" id="{40D3501B-D34B-4372-B064-83CB231314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496" y="72513"/>
            <a:ext cx="9108501" cy="1456389"/>
          </a:xfrm>
          <a:prstGeom prst="rect">
            <a:avLst/>
          </a:prstGeom>
          <a:noFill/>
        </p:spPr>
      </p:pic>
      <p:sp>
        <p:nvSpPr>
          <p:cNvPr id="18" name="Rectangle 17">
            <a:extLst>
              <a:ext uri="{FF2B5EF4-FFF2-40B4-BE49-F238E27FC236}">
                <a16:creationId xmlns:a16="http://schemas.microsoft.com/office/drawing/2014/main" id="{838DF89D-8608-4038-9DC2-E7D5B4981320}"/>
              </a:ext>
            </a:extLst>
          </p:cNvPr>
          <p:cNvSpPr/>
          <p:nvPr/>
        </p:nvSpPr>
        <p:spPr>
          <a:xfrm>
            <a:off x="1028699" y="294538"/>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b="1" dirty="0">
                <a:solidFill>
                  <a:srgbClr val="FFFFFF"/>
                </a:solidFill>
                <a:latin typeface="+mj-lt"/>
                <a:ea typeface="+mj-ea"/>
                <a:cs typeface="+mj-cs"/>
              </a:rPr>
              <a:t>Table of Content</a:t>
            </a:r>
            <a:endParaRPr lang="en-US" sz="3500" kern="1200" dirty="0">
              <a:solidFill>
                <a:srgbClr val="FFFFFF"/>
              </a:solidFill>
              <a:latin typeface="+mj-lt"/>
              <a:ea typeface="+mj-ea"/>
              <a:cs typeface="+mj-cs"/>
            </a:endParaRPr>
          </a:p>
        </p:txBody>
      </p:sp>
      <p:sp>
        <p:nvSpPr>
          <p:cNvPr id="3" name="TextBox 2"/>
          <p:cNvSpPr txBox="1"/>
          <p:nvPr/>
        </p:nvSpPr>
        <p:spPr>
          <a:xfrm>
            <a:off x="344512" y="1772816"/>
            <a:ext cx="8310696" cy="4801314"/>
          </a:xfrm>
          <a:prstGeom prst="rect">
            <a:avLst/>
          </a:prstGeom>
          <a:noFill/>
        </p:spPr>
        <p:txBody>
          <a:bodyPr wrap="square" rtlCol="0">
            <a:spAutoFit/>
          </a:bodyPr>
          <a:lstStyle/>
          <a:p>
            <a:pPr lvl="8"/>
            <a:r>
              <a:rPr lang="en-US" dirty="0"/>
              <a:t>			            Slide</a:t>
            </a:r>
          </a:p>
          <a:p>
            <a:pPr marL="342900" indent="-342900">
              <a:buFont typeface="+mj-lt"/>
              <a:buAutoNum type="arabicPeriod"/>
            </a:pPr>
            <a:r>
              <a:rPr lang="en-US" dirty="0">
                <a:hlinkClick r:id="rId4" action="ppaction://hlinksldjump"/>
              </a:rPr>
              <a:t>IT Student Services</a:t>
            </a:r>
            <a:r>
              <a:rPr lang="en-US" dirty="0"/>
              <a:t>………………………………………………………………………………..	4</a:t>
            </a:r>
          </a:p>
          <a:p>
            <a:pPr marL="342900" indent="-342900">
              <a:buFont typeface="+mj-lt"/>
              <a:buAutoNum type="arabicPeriod"/>
            </a:pPr>
            <a:r>
              <a:rPr lang="en-US" dirty="0">
                <a:hlinkClick r:id="rId5" action="ppaction://hlinksldjump"/>
              </a:rPr>
              <a:t>Banner Self Service </a:t>
            </a:r>
            <a:r>
              <a:rPr lang="en-US" dirty="0"/>
              <a:t>……………………………………………………………………………….	5</a:t>
            </a:r>
          </a:p>
          <a:p>
            <a:pPr marL="342900" indent="-342900">
              <a:buFont typeface="+mj-lt"/>
              <a:buAutoNum type="arabicPeriod"/>
            </a:pPr>
            <a:r>
              <a:rPr lang="en-US" dirty="0">
                <a:hlinkClick r:id="rId6" action="ppaction://hlinksldjump"/>
              </a:rPr>
              <a:t>Banner Self Service – Guide </a:t>
            </a:r>
            <a:r>
              <a:rPr lang="en-US" dirty="0"/>
              <a:t>………………………………………………………….………	6</a:t>
            </a:r>
          </a:p>
          <a:p>
            <a:pPr marL="342900" indent="-342900">
              <a:buFont typeface="+mj-lt"/>
              <a:buAutoNum type="arabicPeriod"/>
            </a:pPr>
            <a:r>
              <a:rPr lang="en-US" dirty="0">
                <a:hlinkClick r:id="rId7" action="ppaction://hlinksldjump"/>
              </a:rPr>
              <a:t>Moodle Services </a:t>
            </a:r>
            <a:r>
              <a:rPr lang="en-US" dirty="0"/>
              <a:t>…………………………………………………………………………………...	15</a:t>
            </a:r>
          </a:p>
          <a:p>
            <a:pPr marL="342900" indent="-342900">
              <a:buFont typeface="+mj-lt"/>
              <a:buAutoNum type="arabicPeriod"/>
            </a:pPr>
            <a:r>
              <a:rPr lang="en-US" dirty="0">
                <a:hlinkClick r:id="rId8" action="ppaction://hlinksldjump"/>
              </a:rPr>
              <a:t>Student Password Request </a:t>
            </a:r>
            <a:r>
              <a:rPr lang="en-US" dirty="0"/>
              <a:t>…………………………………………………………………...	18</a:t>
            </a:r>
          </a:p>
          <a:p>
            <a:pPr marL="342900" indent="-342900">
              <a:buFont typeface="+mj-lt"/>
              <a:buAutoNum type="arabicPeriod"/>
            </a:pPr>
            <a:r>
              <a:rPr lang="en-US" dirty="0">
                <a:hlinkClick r:id="rId9" action="ppaction://hlinksldjump"/>
              </a:rPr>
              <a:t>Student Password – How to Change </a:t>
            </a:r>
            <a:r>
              <a:rPr lang="en-US" dirty="0"/>
              <a:t>………………………………………………………	19</a:t>
            </a:r>
          </a:p>
          <a:p>
            <a:pPr marL="342900" indent="-342900">
              <a:buFont typeface="+mj-lt"/>
              <a:buAutoNum type="arabicPeriod"/>
            </a:pPr>
            <a:r>
              <a:rPr lang="en-US" dirty="0">
                <a:hlinkClick r:id="rId10" action="ppaction://hlinksldjump"/>
              </a:rPr>
              <a:t>Student Wi-Fi Request </a:t>
            </a:r>
            <a:r>
              <a:rPr lang="en-US" dirty="0"/>
              <a:t>…………………………………………………………………………….	21</a:t>
            </a:r>
          </a:p>
          <a:p>
            <a:pPr marL="342900" indent="-342900">
              <a:buFont typeface="+mj-lt"/>
              <a:buAutoNum type="arabicPeriod"/>
            </a:pPr>
            <a:r>
              <a:rPr lang="en-US" dirty="0">
                <a:hlinkClick r:id="rId11" action="ppaction://hlinksldjump"/>
              </a:rPr>
              <a:t>Student Email Services </a:t>
            </a:r>
            <a:r>
              <a:rPr lang="en-US" dirty="0"/>
              <a:t>…………………………………………………………………………..	22</a:t>
            </a:r>
          </a:p>
          <a:p>
            <a:pPr marL="342900" indent="-342900">
              <a:buFont typeface="+mj-lt"/>
              <a:buAutoNum type="arabicPeriod"/>
            </a:pPr>
            <a:r>
              <a:rPr lang="en-US" dirty="0">
                <a:hlinkClick r:id="rId12" action="ppaction://hlinksldjump"/>
              </a:rPr>
              <a:t>Other IT Related Issues &amp; Assistance </a:t>
            </a:r>
            <a:r>
              <a:rPr lang="en-US" dirty="0"/>
              <a:t>………………………………………………………	23</a:t>
            </a:r>
          </a:p>
          <a:p>
            <a:pPr marL="342900" indent="-342900">
              <a:buFont typeface="+mj-lt"/>
              <a:buAutoNum type="arabicPeriod"/>
            </a:pPr>
            <a:r>
              <a:rPr lang="en-US" dirty="0">
                <a:hlinkClick r:id="rId13" action="ppaction://hlinksldjump"/>
              </a:rPr>
              <a:t>General Purpose ITS Labs </a:t>
            </a:r>
            <a:r>
              <a:rPr lang="en-US" dirty="0"/>
              <a:t>……………………………………………………………………….	24</a:t>
            </a:r>
          </a:p>
          <a:p>
            <a:pPr marL="342900" indent="-342900">
              <a:buFont typeface="+mj-lt"/>
              <a:buAutoNum type="arabicPeriod"/>
            </a:pPr>
            <a:r>
              <a:rPr lang="en-US" dirty="0">
                <a:hlinkClick r:id="rId14" action="ppaction://hlinksldjump"/>
              </a:rPr>
              <a:t>IT Lab Rules </a:t>
            </a:r>
            <a:r>
              <a:rPr lang="en-US" dirty="0"/>
              <a:t>……………………………………………………………………………………………	25</a:t>
            </a:r>
          </a:p>
          <a:p>
            <a:pPr marL="342900" indent="-342900">
              <a:buFont typeface="+mj-lt"/>
              <a:buAutoNum type="arabicPeriod"/>
            </a:pPr>
            <a:r>
              <a:rPr lang="en-US" dirty="0">
                <a:hlinkClick r:id="rId15" action="ppaction://hlinksldjump"/>
              </a:rPr>
              <a:t>Contact Us </a:t>
            </a:r>
            <a:r>
              <a:rPr lang="en-US" dirty="0"/>
              <a:t>……………………………………………………………………………………………..	26</a:t>
            </a:r>
          </a:p>
          <a:p>
            <a:pPr marL="342900" indent="-342900">
              <a:buFont typeface="+mj-lt"/>
              <a:buAutoNum type="arabicPeriod"/>
            </a:pPr>
            <a:r>
              <a:rPr lang="en-US" dirty="0">
                <a:hlinkClick r:id="rId16" action="ppaction://hlinksldjump"/>
              </a:rPr>
              <a:t>Moodle Guide </a:t>
            </a:r>
            <a:endParaRPr lang="en-US" dirty="0"/>
          </a:p>
          <a:p>
            <a:pPr marL="342900" indent="-342900">
              <a:buFont typeface="+mj-lt"/>
              <a:buAutoNum type="arabicPeriod"/>
            </a:pPr>
            <a:r>
              <a:rPr lang="en-US" dirty="0">
                <a:hlinkClick r:id="rId17" action="ppaction://hlinksldjump"/>
              </a:rPr>
              <a:t>Student Email Password Registration </a:t>
            </a:r>
            <a:endParaRPr lang="en-US" dirty="0"/>
          </a:p>
          <a:p>
            <a:pPr marL="342900" indent="-342900">
              <a:buFont typeface="+mj-lt"/>
              <a:buAutoNum type="arabicPeriod"/>
            </a:pPr>
            <a:r>
              <a:rPr lang="en-US" dirty="0">
                <a:hlinkClick r:id="rId18" action="ppaction://hlinksldjump"/>
              </a:rPr>
              <a:t>Student Email Password Reset – Guide </a:t>
            </a:r>
            <a:r>
              <a:rPr lang="en-US" dirty="0"/>
              <a:t>	</a:t>
            </a:r>
          </a:p>
          <a:p>
            <a:endParaRPr lang="en-US" dirty="0"/>
          </a:p>
        </p:txBody>
      </p:sp>
    </p:spTree>
    <p:custDataLst>
      <p:tags r:id="rId1"/>
    </p:custDataLst>
    <p:extLst>
      <p:ext uri="{BB962C8B-B14F-4D97-AF65-F5344CB8AC3E}">
        <p14:creationId xmlns:p14="http://schemas.microsoft.com/office/powerpoint/2010/main" val="456883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pPr algn="ctr"/>
            <a:r>
              <a:rPr lang="en-US" b="1" dirty="0">
                <a:solidFill>
                  <a:schemeClr val="accent1">
                    <a:lumMod val="50000"/>
                  </a:schemeClr>
                </a:solidFill>
              </a:rPr>
              <a:t>How do I log in to Moodle?</a:t>
            </a: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30</a:t>
            </a:fld>
            <a:endParaRPr lang="en-US">
              <a:solidFill>
                <a:prstClr val="white"/>
              </a:solidFill>
            </a:endParaRPr>
          </a:p>
        </p:txBody>
      </p:sp>
      <p:sp>
        <p:nvSpPr>
          <p:cNvPr id="6" name="Content Placeholder 5"/>
          <p:cNvSpPr>
            <a:spLocks noGrp="1"/>
          </p:cNvSpPr>
          <p:nvPr>
            <p:ph idx="1"/>
          </p:nvPr>
        </p:nvSpPr>
        <p:spPr>
          <a:xfrm>
            <a:off x="1461860" y="908721"/>
            <a:ext cx="7886700" cy="4351338"/>
          </a:xfrm>
        </p:spPr>
        <p:txBody>
          <a:bodyPr/>
          <a:lstStyle/>
          <a:p>
            <a:pPr marL="0" indent="0">
              <a:buNone/>
            </a:pPr>
            <a:r>
              <a:rPr lang="en-US" dirty="0">
                <a:solidFill>
                  <a:schemeClr val="accent5">
                    <a:lumMod val="75000"/>
                  </a:schemeClr>
                </a:solidFill>
              </a:rPr>
              <a:t>1   </a:t>
            </a:r>
          </a:p>
        </p:txBody>
      </p:sp>
      <p:pic>
        <p:nvPicPr>
          <p:cNvPr id="7" name="Content Placeholder 4"/>
          <p:cNvPicPr>
            <a:picLocks noChangeAspect="1"/>
          </p:cNvPicPr>
          <p:nvPr/>
        </p:nvPicPr>
        <p:blipFill>
          <a:blip r:embed="rId2"/>
          <a:stretch>
            <a:fillRect/>
          </a:stretch>
        </p:blipFill>
        <p:spPr>
          <a:xfrm>
            <a:off x="1835696" y="986508"/>
            <a:ext cx="5791200" cy="714375"/>
          </a:xfrm>
          <a:prstGeom prst="rect">
            <a:avLst/>
          </a:prstGeom>
        </p:spPr>
      </p:pic>
      <p:pic>
        <p:nvPicPr>
          <p:cNvPr id="8" name="Picture 7"/>
          <p:cNvPicPr>
            <a:picLocks noChangeAspect="1"/>
          </p:cNvPicPr>
          <p:nvPr/>
        </p:nvPicPr>
        <p:blipFill>
          <a:blip r:embed="rId3"/>
          <a:stretch>
            <a:fillRect/>
          </a:stretch>
        </p:blipFill>
        <p:spPr>
          <a:xfrm>
            <a:off x="2037924" y="1700808"/>
            <a:ext cx="5386743" cy="5052604"/>
          </a:xfrm>
          <a:prstGeom prst="rect">
            <a:avLst/>
          </a:prstGeom>
        </p:spPr>
      </p:pic>
    </p:spTree>
    <p:extLst>
      <p:ext uri="{BB962C8B-B14F-4D97-AF65-F5344CB8AC3E}">
        <p14:creationId xmlns:p14="http://schemas.microsoft.com/office/powerpoint/2010/main" val="2984936708"/>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844824"/>
            <a:ext cx="7886700" cy="4351338"/>
          </a:xfrm>
        </p:spPr>
        <p:txBody>
          <a:bodyPr/>
          <a:lstStyle/>
          <a:p>
            <a:r>
              <a:rPr lang="en-US" dirty="0"/>
              <a:t>From 2022 onwards, you will have to login using your new banner student ID which starts</a:t>
            </a:r>
          </a:p>
          <a:p>
            <a:r>
              <a:rPr lang="en-US" dirty="0"/>
              <a:t>with an ‘A’, for example A00187929 and its associated password. If you would like to view</a:t>
            </a:r>
          </a:p>
          <a:p>
            <a:r>
              <a:rPr lang="en-US" dirty="0"/>
              <a:t>courses from previous years then you will have to login using your old student ID that starts</a:t>
            </a:r>
          </a:p>
          <a:p>
            <a:r>
              <a:rPr lang="en-US" dirty="0"/>
              <a:t>with ‘S’, for example S80808080 and its associated password. Contact </a:t>
            </a:r>
            <a:r>
              <a:rPr lang="en-US" b="1" dirty="0"/>
              <a:t>itshelpdesk@fnu.ac.fj</a:t>
            </a:r>
          </a:p>
          <a:p>
            <a:r>
              <a:rPr lang="en-US" dirty="0"/>
              <a:t>for any login issues or course access queries.</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31</a:t>
            </a:fld>
            <a:endParaRPr lang="en-US">
              <a:solidFill>
                <a:prstClr val="white"/>
              </a:solidFill>
            </a:endParaRPr>
          </a:p>
        </p:txBody>
      </p:sp>
      <p:sp>
        <p:nvSpPr>
          <p:cNvPr id="5" name="Title 1"/>
          <p:cNvSpPr>
            <a:spLocks noGrp="1"/>
          </p:cNvSpPr>
          <p:nvPr>
            <p:ph type="title"/>
          </p:nvPr>
        </p:nvSpPr>
        <p:spPr>
          <a:xfrm>
            <a:off x="647445" y="548680"/>
            <a:ext cx="7886700" cy="687610"/>
          </a:xfrm>
        </p:spPr>
        <p:txBody>
          <a:bodyPr/>
          <a:lstStyle/>
          <a:p>
            <a:pPr algn="ctr"/>
            <a:r>
              <a:rPr lang="en-US" b="1" dirty="0"/>
              <a:t>Exploring my Moodle course page</a:t>
            </a:r>
            <a:endParaRPr lang="en-US" dirty="0"/>
          </a:p>
        </p:txBody>
      </p:sp>
    </p:spTree>
    <p:extLst>
      <p:ext uri="{BB962C8B-B14F-4D97-AF65-F5344CB8AC3E}">
        <p14:creationId xmlns:p14="http://schemas.microsoft.com/office/powerpoint/2010/main" val="2548742000"/>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7610"/>
          </a:xfrm>
        </p:spPr>
        <p:txBody>
          <a:bodyPr/>
          <a:lstStyle/>
          <a:p>
            <a:pPr algn="ctr"/>
            <a:r>
              <a:rPr lang="en-US" b="1" dirty="0"/>
              <a:t>Exploring my Moodle course page</a:t>
            </a: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32</a:t>
            </a:fld>
            <a:endParaRPr lang="en-US">
              <a:solidFill>
                <a:prstClr val="white"/>
              </a:solidFill>
            </a:endParaRPr>
          </a:p>
        </p:txBody>
      </p:sp>
      <p:pic>
        <p:nvPicPr>
          <p:cNvPr id="7" name="Content Placeholder 6"/>
          <p:cNvPicPr>
            <a:picLocks noGrp="1" noChangeAspect="1"/>
          </p:cNvPicPr>
          <p:nvPr>
            <p:ph idx="1"/>
          </p:nvPr>
        </p:nvPicPr>
        <p:blipFill>
          <a:blip r:embed="rId2"/>
          <a:stretch>
            <a:fillRect/>
          </a:stretch>
        </p:blipFill>
        <p:spPr>
          <a:xfrm>
            <a:off x="1475656" y="1340767"/>
            <a:ext cx="6192688" cy="4500153"/>
          </a:xfrm>
          <a:prstGeom prst="rect">
            <a:avLst/>
          </a:prstGeom>
        </p:spPr>
      </p:pic>
    </p:spTree>
    <p:extLst>
      <p:ext uri="{BB962C8B-B14F-4D97-AF65-F5344CB8AC3E}">
        <p14:creationId xmlns:p14="http://schemas.microsoft.com/office/powerpoint/2010/main" val="1793039377"/>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p:spPr>
        <p:txBody>
          <a:bodyPr/>
          <a:lstStyle/>
          <a:p>
            <a:pPr algn="ctr"/>
            <a:r>
              <a:rPr lang="en-US" b="1" dirty="0"/>
              <a:t>Exploring my Moodle course page</a:t>
            </a:r>
            <a:endParaRPr lang="en-US" dirty="0"/>
          </a:p>
        </p:txBody>
      </p:sp>
      <p:pic>
        <p:nvPicPr>
          <p:cNvPr id="5" name="Content Placeholder 4"/>
          <p:cNvPicPr>
            <a:picLocks noGrp="1" noChangeAspect="1"/>
          </p:cNvPicPr>
          <p:nvPr>
            <p:ph idx="1"/>
          </p:nvPr>
        </p:nvPicPr>
        <p:blipFill>
          <a:blip r:embed="rId2"/>
          <a:stretch>
            <a:fillRect/>
          </a:stretch>
        </p:blipFill>
        <p:spPr>
          <a:xfrm>
            <a:off x="1259632" y="1700808"/>
            <a:ext cx="6508998" cy="3703395"/>
          </a:xfrm>
          <a:prstGeom prst="rect">
            <a:avLst/>
          </a:prstGeom>
        </p:spPr>
      </p:pic>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33</a:t>
            </a:fld>
            <a:endParaRPr lang="en-US">
              <a:solidFill>
                <a:prstClr val="white"/>
              </a:solidFill>
            </a:endParaRPr>
          </a:p>
        </p:txBody>
      </p:sp>
    </p:spTree>
    <p:extLst>
      <p:ext uri="{BB962C8B-B14F-4D97-AF65-F5344CB8AC3E}">
        <p14:creationId xmlns:p14="http://schemas.microsoft.com/office/powerpoint/2010/main" val="2488658104"/>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p:spPr>
        <p:txBody>
          <a:bodyPr/>
          <a:lstStyle/>
          <a:p>
            <a:pPr algn="ctr"/>
            <a:r>
              <a:rPr lang="en-US" b="1" dirty="0"/>
              <a:t>Engaging with Moodle</a:t>
            </a:r>
            <a:endParaRPr lang="en-US" dirty="0"/>
          </a:p>
        </p:txBody>
      </p:sp>
      <p:sp>
        <p:nvSpPr>
          <p:cNvPr id="3" name="Content Placeholder 2"/>
          <p:cNvSpPr>
            <a:spLocks noGrp="1"/>
          </p:cNvSpPr>
          <p:nvPr>
            <p:ph idx="1"/>
          </p:nvPr>
        </p:nvSpPr>
        <p:spPr>
          <a:xfrm>
            <a:off x="628650" y="1825625"/>
            <a:ext cx="8263830" cy="4351338"/>
          </a:xfrm>
        </p:spPr>
        <p:txBody>
          <a:bodyPr>
            <a:normAutofit fontScale="70000" lnSpcReduction="20000"/>
          </a:bodyPr>
          <a:lstStyle/>
          <a:p>
            <a:pPr marL="0" indent="0">
              <a:buNone/>
            </a:pPr>
            <a:r>
              <a:rPr lang="en-US" dirty="0"/>
              <a:t>What makes a successful online learner? Have a look at some tips for learning online.</a:t>
            </a:r>
          </a:p>
          <a:p>
            <a:pPr marL="0" indent="0">
              <a:buNone/>
            </a:pPr>
            <a:endParaRPr lang="en-US" dirty="0"/>
          </a:p>
          <a:p>
            <a:pPr marL="0" indent="0">
              <a:buNone/>
            </a:pPr>
            <a:r>
              <a:rPr lang="en-US" b="1" dirty="0"/>
              <a:t>Show up!</a:t>
            </a:r>
          </a:p>
          <a:p>
            <a:pPr marL="0" indent="0">
              <a:buNone/>
            </a:pPr>
            <a:r>
              <a:rPr lang="en-US" dirty="0"/>
              <a:t>As an online learner, you get to choose </a:t>
            </a:r>
            <a:r>
              <a:rPr lang="en-US" i="1" dirty="0"/>
              <a:t>when </a:t>
            </a:r>
            <a:r>
              <a:rPr lang="en-US" dirty="0"/>
              <a:t>to do which online activities. It is </a:t>
            </a:r>
            <a:r>
              <a:rPr lang="en-US" i="1" dirty="0"/>
              <a:t>your</a:t>
            </a:r>
          </a:p>
          <a:p>
            <a:pPr marL="0" indent="0">
              <a:buNone/>
            </a:pPr>
            <a:r>
              <a:rPr lang="en-US" dirty="0"/>
              <a:t>responsibility to ‘show up’ in your online learning space.</a:t>
            </a:r>
          </a:p>
          <a:p>
            <a:pPr marL="0" indent="0">
              <a:buNone/>
            </a:pPr>
            <a:endParaRPr lang="en-US" dirty="0"/>
          </a:p>
          <a:p>
            <a:pPr marL="0" indent="0">
              <a:buNone/>
            </a:pPr>
            <a:r>
              <a:rPr lang="en-US" b="1" dirty="0"/>
              <a:t>Participate</a:t>
            </a:r>
          </a:p>
          <a:p>
            <a:pPr marL="0" indent="0">
              <a:buNone/>
            </a:pPr>
            <a:r>
              <a:rPr lang="en-US" dirty="0"/>
              <a:t>To get the most of Moodle, make your ‘voice’ heard: ask questions and share your</a:t>
            </a:r>
          </a:p>
          <a:p>
            <a:pPr marL="0" indent="0">
              <a:buNone/>
            </a:pPr>
            <a:r>
              <a:rPr lang="en-US" dirty="0"/>
              <a:t>ideas with others.</a:t>
            </a:r>
          </a:p>
          <a:p>
            <a:pPr marL="0" indent="0">
              <a:buNone/>
            </a:pPr>
            <a:r>
              <a:rPr lang="en-US" dirty="0"/>
              <a:t>In Moodle, you and your lecturer can use forums, chats and email to discuss ideas,</a:t>
            </a:r>
          </a:p>
          <a:p>
            <a:pPr marL="0" indent="0">
              <a:buNone/>
            </a:pPr>
            <a:r>
              <a:rPr lang="en-US" dirty="0"/>
              <a:t>ask or answer questions, learn from other learners’ perspectives, debate issues, give</a:t>
            </a:r>
          </a:p>
          <a:p>
            <a:pPr marL="0" indent="0">
              <a:buNone/>
            </a:pPr>
            <a:r>
              <a:rPr lang="en-US" dirty="0"/>
              <a:t>feedback, or work in a group to present an assignment.</a:t>
            </a:r>
          </a:p>
          <a:p>
            <a:pPr marL="0" indent="0">
              <a:buNone/>
            </a:pPr>
            <a:r>
              <a:rPr lang="en-US" dirty="0"/>
              <a:t>Online interaction is mostly through reading and writing. Having to write down ideas</a:t>
            </a:r>
          </a:p>
          <a:p>
            <a:pPr marL="0" indent="0">
              <a:buNone/>
            </a:pPr>
            <a:r>
              <a:rPr lang="en-US" dirty="0"/>
              <a:t>or questions will make you a better learner; it clarifies thinking and deepens</a:t>
            </a:r>
          </a:p>
          <a:p>
            <a:pPr marL="0" indent="0">
              <a:buNone/>
            </a:pPr>
            <a:r>
              <a:rPr lang="en-US" dirty="0"/>
              <a:t>understanding. Strengthening these skills will better prepare you for the workplace</a:t>
            </a:r>
          </a:p>
          <a:p>
            <a:pPr marL="0" indent="0">
              <a:buNone/>
            </a:pPr>
            <a:r>
              <a:rPr lang="en-US" dirty="0"/>
              <a:t>of tomorrow.</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34</a:t>
            </a:fld>
            <a:endParaRPr lang="en-US">
              <a:solidFill>
                <a:prstClr val="white"/>
              </a:solidFill>
            </a:endParaRPr>
          </a:p>
        </p:txBody>
      </p:sp>
    </p:spTree>
    <p:extLst>
      <p:ext uri="{BB962C8B-B14F-4D97-AF65-F5344CB8AC3E}">
        <p14:creationId xmlns:p14="http://schemas.microsoft.com/office/powerpoint/2010/main" val="4052208679"/>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6"/>
          </a:xfrm>
        </p:spPr>
        <p:txBody>
          <a:bodyPr/>
          <a:lstStyle/>
          <a:p>
            <a:pPr algn="ctr"/>
            <a:r>
              <a:rPr lang="en-US" b="1" dirty="0"/>
              <a:t>Engaging with Moodle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Netiquette</a:t>
            </a:r>
          </a:p>
          <a:p>
            <a:pPr marL="0" indent="0">
              <a:buNone/>
            </a:pPr>
            <a:r>
              <a:rPr lang="en-US" dirty="0"/>
              <a:t>As an online learner, you need to follow some rules for communicating online. This is called netiquette. Here are some rules to start with:</a:t>
            </a:r>
          </a:p>
          <a:p>
            <a:r>
              <a:rPr lang="en-US" dirty="0"/>
              <a:t> Introduce yourself in a meaningful way.</a:t>
            </a:r>
          </a:p>
          <a:p>
            <a:r>
              <a:rPr lang="en-US" dirty="0"/>
              <a:t> Post your messages in appropriate sections.</a:t>
            </a:r>
          </a:p>
          <a:p>
            <a:r>
              <a:rPr lang="en-US" dirty="0"/>
              <a:t> Be careful with jokes. Without your voice and body language, it is easy for</a:t>
            </a:r>
          </a:p>
          <a:p>
            <a:pPr marL="0" indent="0">
              <a:buNone/>
            </a:pPr>
            <a:r>
              <a:rPr lang="en-US" dirty="0"/>
              <a:t>    people to misinterpret.</a:t>
            </a:r>
          </a:p>
          <a:p>
            <a:r>
              <a:rPr lang="en-US" dirty="0"/>
              <a:t> Be critical of ideas but not of people.</a:t>
            </a:r>
          </a:p>
          <a:p>
            <a:r>
              <a:rPr lang="en-US" dirty="0"/>
              <a:t> Cite appropriate references. Plagiarism is an offence. If you are not sure how</a:t>
            </a:r>
          </a:p>
          <a:p>
            <a:pPr marL="0" indent="0">
              <a:buNone/>
            </a:pPr>
            <a:r>
              <a:rPr lang="en-US" dirty="0"/>
              <a:t>    to cite references, please contact your FNU library.</a:t>
            </a:r>
          </a:p>
          <a:p>
            <a:pPr marL="0" indent="0">
              <a:buNone/>
            </a:pPr>
            <a:endParaRPr lang="en-US" dirty="0"/>
          </a:p>
          <a:p>
            <a:pPr marL="0" indent="0">
              <a:buNone/>
            </a:pPr>
            <a:r>
              <a:rPr lang="en-US" b="1" i="1" dirty="0"/>
              <a:t>Online interaction works best when it happens in a trusting environment. You can help create such an environment!</a:t>
            </a: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35</a:t>
            </a:fld>
            <a:endParaRPr lang="en-US">
              <a:solidFill>
                <a:prstClr val="white"/>
              </a:solidFill>
            </a:endParaRPr>
          </a:p>
        </p:txBody>
      </p:sp>
    </p:spTree>
    <p:extLst>
      <p:ext uri="{BB962C8B-B14F-4D97-AF65-F5344CB8AC3E}">
        <p14:creationId xmlns:p14="http://schemas.microsoft.com/office/powerpoint/2010/main" val="2720953802"/>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0688"/>
            <a:ext cx="7886700" cy="687610"/>
          </a:xfrm>
        </p:spPr>
        <p:txBody>
          <a:bodyPr/>
          <a:lstStyle/>
          <a:p>
            <a:pPr algn="ctr"/>
            <a:r>
              <a:rPr lang="en-US" b="1" dirty="0"/>
              <a:t>Explore the Moodle tools</a:t>
            </a:r>
            <a:endParaRPr lang="en-US" dirty="0"/>
          </a:p>
        </p:txBody>
      </p:sp>
      <p:sp>
        <p:nvSpPr>
          <p:cNvPr id="3" name="Content Placeholder 2"/>
          <p:cNvSpPr>
            <a:spLocks noGrp="1"/>
          </p:cNvSpPr>
          <p:nvPr>
            <p:ph idx="1"/>
          </p:nvPr>
        </p:nvSpPr>
        <p:spPr/>
        <p:txBody>
          <a:bodyPr/>
          <a:lstStyle/>
          <a:p>
            <a:pPr marL="0" indent="0">
              <a:buNone/>
            </a:pPr>
            <a:r>
              <a:rPr lang="en-US" dirty="0"/>
              <a:t>Now that you have some tips for learning online, let’s explore some basic Moodle tools.</a:t>
            </a:r>
          </a:p>
          <a:p>
            <a:pPr marL="0" indent="0">
              <a:buNone/>
            </a:pPr>
            <a:r>
              <a:rPr lang="en-US" dirty="0"/>
              <a:t>Moodle has a variety of tools that you can use to undertake an online course. The tools are either ‘Resources’ or ‘Activities’. Resources are mainly content, while Activities are interactive.</a:t>
            </a:r>
          </a:p>
          <a:p>
            <a:pPr marL="0" indent="0">
              <a:buNone/>
            </a:pPr>
            <a:r>
              <a:rPr lang="en-US" dirty="0"/>
              <a:t>The tools available in a Moodle course depends on what your teacher has enabled for presenting content and interaction. This may differ from course to course.</a:t>
            </a:r>
          </a:p>
          <a:p>
            <a:pPr marL="0" indent="0">
              <a:buNone/>
            </a:pPr>
            <a:r>
              <a:rPr lang="en-US" dirty="0"/>
              <a:t>The Moodle tools have icons that look like this.</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36</a:t>
            </a:fld>
            <a:endParaRPr lang="en-US">
              <a:solidFill>
                <a:prstClr val="white"/>
              </a:solidFill>
            </a:endParaRPr>
          </a:p>
        </p:txBody>
      </p:sp>
    </p:spTree>
    <p:extLst>
      <p:ext uri="{BB962C8B-B14F-4D97-AF65-F5344CB8AC3E}">
        <p14:creationId xmlns:p14="http://schemas.microsoft.com/office/powerpoint/2010/main" val="1189356720"/>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lstStyle/>
          <a:p>
            <a:pPr algn="ctr"/>
            <a:r>
              <a:rPr lang="en-US" b="1" dirty="0"/>
              <a:t>Explore the Moodle tools</a:t>
            </a: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37</a:t>
            </a:fld>
            <a:endParaRPr lang="en-US">
              <a:solidFill>
                <a:prstClr val="white"/>
              </a:solidFill>
            </a:endParaRPr>
          </a:p>
        </p:txBody>
      </p:sp>
      <p:sp>
        <p:nvSpPr>
          <p:cNvPr id="6" name="Content Placeholder 5"/>
          <p:cNvSpPr>
            <a:spLocks noGrp="1"/>
          </p:cNvSpPr>
          <p:nvPr>
            <p:ph idx="1"/>
          </p:nvPr>
        </p:nvSpPr>
        <p:spPr>
          <a:xfrm>
            <a:off x="467544" y="1530512"/>
            <a:ext cx="7886700" cy="4351338"/>
          </a:xfrm>
        </p:spPr>
        <p:txBody>
          <a:bodyPr/>
          <a:lstStyle/>
          <a:p>
            <a:pPr marL="0" indent="0">
              <a:buNone/>
            </a:pPr>
            <a:r>
              <a:rPr lang="en-US" dirty="0"/>
              <a:t>The Moodle tools have icons that look like this.</a:t>
            </a:r>
          </a:p>
          <a:p>
            <a:pPr marL="0" indent="0">
              <a:buNone/>
            </a:pPr>
            <a:endParaRPr lang="en-US" dirty="0"/>
          </a:p>
        </p:txBody>
      </p:sp>
      <p:pic>
        <p:nvPicPr>
          <p:cNvPr id="7" name="Picture 6"/>
          <p:cNvPicPr>
            <a:picLocks noChangeAspect="1"/>
          </p:cNvPicPr>
          <p:nvPr/>
        </p:nvPicPr>
        <p:blipFill>
          <a:blip r:embed="rId2"/>
          <a:stretch>
            <a:fillRect/>
          </a:stretch>
        </p:blipFill>
        <p:spPr>
          <a:xfrm>
            <a:off x="1331640" y="2055178"/>
            <a:ext cx="5328592" cy="4691952"/>
          </a:xfrm>
          <a:prstGeom prst="rect">
            <a:avLst/>
          </a:prstGeom>
        </p:spPr>
      </p:pic>
    </p:spTree>
    <p:extLst>
      <p:ext uri="{BB962C8B-B14F-4D97-AF65-F5344CB8AC3E}">
        <p14:creationId xmlns:p14="http://schemas.microsoft.com/office/powerpoint/2010/main" val="3240424593"/>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260648"/>
            <a:ext cx="7344816" cy="4351338"/>
          </a:xfrm>
        </p:spPr>
        <p:txBody>
          <a:bodyPr/>
          <a:lstStyle/>
          <a:p>
            <a:pPr marL="0" indent="0">
              <a:buNone/>
            </a:pPr>
            <a:r>
              <a:rPr lang="en-US" b="1" dirty="0"/>
              <a:t>The Text Editor</a:t>
            </a:r>
          </a:p>
          <a:p>
            <a:pPr marL="0" indent="0">
              <a:buNone/>
            </a:pPr>
            <a:r>
              <a:rPr lang="en-US" dirty="0"/>
              <a:t>As a student engaging in online Moodle activities, you may be required to enter text, share images, links and other information when submitting assignments, posting to discussion forums or even answering quiz questions. The Text Editor in Moodle is available in all Moodle activities that require user input. There are various text editors available for use in Moodle, however FNU uses the Tiny MCE editor shown below.</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38</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763688" y="2852936"/>
            <a:ext cx="5667375" cy="1457325"/>
          </a:xfrm>
          <a:prstGeom prst="rect">
            <a:avLst/>
          </a:prstGeom>
        </p:spPr>
      </p:pic>
      <p:pic>
        <p:nvPicPr>
          <p:cNvPr id="6" name="Picture 5"/>
          <p:cNvPicPr>
            <a:picLocks noChangeAspect="1"/>
          </p:cNvPicPr>
          <p:nvPr/>
        </p:nvPicPr>
        <p:blipFill>
          <a:blip r:embed="rId3"/>
          <a:stretch>
            <a:fillRect/>
          </a:stretch>
        </p:blipFill>
        <p:spPr>
          <a:xfrm>
            <a:off x="1787022" y="4495060"/>
            <a:ext cx="5562600" cy="1552575"/>
          </a:xfrm>
          <a:prstGeom prst="rect">
            <a:avLst/>
          </a:prstGeom>
        </p:spPr>
      </p:pic>
    </p:spTree>
    <p:extLst>
      <p:ext uri="{BB962C8B-B14F-4D97-AF65-F5344CB8AC3E}">
        <p14:creationId xmlns:p14="http://schemas.microsoft.com/office/powerpoint/2010/main" val="2106259672"/>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39</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771649" y="1381124"/>
            <a:ext cx="6049753" cy="4424139"/>
          </a:xfrm>
          <a:prstGeom prst="rect">
            <a:avLst/>
          </a:prstGeom>
        </p:spPr>
      </p:pic>
    </p:spTree>
    <p:extLst>
      <p:ext uri="{BB962C8B-B14F-4D97-AF65-F5344CB8AC3E}">
        <p14:creationId xmlns:p14="http://schemas.microsoft.com/office/powerpoint/2010/main" val="364888790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pPr>
            <a:fld id="{71B31FE2-A67C-4F46-8272-87E87B80F42B}" type="slidenum">
              <a:rPr lang="en-US" sz="1000" b="0" smtClean="0">
                <a:solidFill>
                  <a:schemeClr val="tx1">
                    <a:lumMod val="50000"/>
                    <a:lumOff val="50000"/>
                  </a:schemeClr>
                </a:solidFill>
                <a:latin typeface="+mn-lt"/>
                <a:ea typeface="+mn-ea"/>
              </a:rPr>
              <a:pPr eaLnBrk="1" hangingPunct="1">
                <a:spcAft>
                  <a:spcPts val="600"/>
                </a:spcAft>
              </a:pPr>
              <a:t>4</a:t>
            </a:fld>
            <a:endParaRPr lang="en-US" sz="1000" b="0">
              <a:solidFill>
                <a:schemeClr val="tx1">
                  <a:lumMod val="50000"/>
                  <a:lumOff val="50000"/>
                </a:schemeClr>
              </a:solidFill>
              <a:latin typeface="+mn-lt"/>
              <a:ea typeface="+mn-ea"/>
            </a:endParaRPr>
          </a:p>
        </p:txBody>
      </p:sp>
      <p:graphicFrame>
        <p:nvGraphicFramePr>
          <p:cNvPr id="2" name="Diagram 1">
            <a:extLst>
              <a:ext uri="{FF2B5EF4-FFF2-40B4-BE49-F238E27FC236}">
                <a16:creationId xmlns:a16="http://schemas.microsoft.com/office/drawing/2014/main" id="{943F23DE-814F-4818-9289-EBABE8C87484}"/>
              </a:ext>
            </a:extLst>
          </p:cNvPr>
          <p:cNvGraphicFramePr/>
          <p:nvPr/>
        </p:nvGraphicFramePr>
        <p:xfrm>
          <a:off x="1519235" y="202436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a:extLst>
              <a:ext uri="{FF2B5EF4-FFF2-40B4-BE49-F238E27FC236}">
                <a16:creationId xmlns:a16="http://schemas.microsoft.com/office/drawing/2014/main" id="{40D3501B-D34B-4372-B064-83CB2313142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0" y="80339"/>
            <a:ext cx="9144000" cy="146206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838DF89D-8608-4038-9DC2-E7D5B4981320}"/>
              </a:ext>
            </a:extLst>
          </p:cNvPr>
          <p:cNvSpPr/>
          <p:nvPr/>
        </p:nvSpPr>
        <p:spPr>
          <a:xfrm>
            <a:off x="1028699" y="294538"/>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b="1" dirty="0">
                <a:solidFill>
                  <a:srgbClr val="FFFFFF"/>
                </a:solidFill>
                <a:latin typeface="+mj-lt"/>
                <a:ea typeface="+mj-ea"/>
                <a:cs typeface="+mj-cs"/>
              </a:rPr>
              <a:t>IT STUDENT SERVICES</a:t>
            </a:r>
            <a:endParaRPr lang="en-US" sz="3500" kern="1200" dirty="0">
              <a:solidFill>
                <a:srgbClr val="FFFFFF"/>
              </a:solidFill>
              <a:latin typeface="+mj-lt"/>
              <a:ea typeface="+mj-ea"/>
              <a:cs typeface="+mj-cs"/>
            </a:endParaRPr>
          </a:p>
        </p:txBody>
      </p:sp>
    </p:spTree>
    <p:custDataLst>
      <p:tags r:id="rId1"/>
    </p:custDataLst>
    <p:extLst>
      <p:ext uri="{BB962C8B-B14F-4D97-AF65-F5344CB8AC3E}">
        <p14:creationId xmlns:p14="http://schemas.microsoft.com/office/powerpoint/2010/main" val="725883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6"/>
          </a:xfrm>
        </p:spPr>
        <p:txBody>
          <a:bodyPr/>
          <a:lstStyle/>
          <a:p>
            <a:pPr algn="ctr"/>
            <a:r>
              <a:rPr lang="en-US" b="1" dirty="0"/>
              <a:t>Forum</a:t>
            </a:r>
            <a:endParaRPr lang="en-US" dirty="0"/>
          </a:p>
        </p:txBody>
      </p:sp>
      <p:sp>
        <p:nvSpPr>
          <p:cNvPr id="3" name="Content Placeholder 2"/>
          <p:cNvSpPr>
            <a:spLocks noGrp="1"/>
          </p:cNvSpPr>
          <p:nvPr>
            <p:ph idx="1"/>
          </p:nvPr>
        </p:nvSpPr>
        <p:spPr>
          <a:xfrm>
            <a:off x="628650" y="1556792"/>
            <a:ext cx="7886700" cy="4351338"/>
          </a:xfrm>
        </p:spPr>
        <p:txBody>
          <a:bodyPr>
            <a:normAutofit/>
          </a:bodyPr>
          <a:lstStyle/>
          <a:p>
            <a:pPr marL="0" indent="0">
              <a:buNone/>
            </a:pPr>
            <a:r>
              <a:rPr lang="en-US" dirty="0"/>
              <a:t>A forum is a place where you can post messages so that your whole class can read them. There are forums where you can only read and not post messages, for example, the ‘News’ forum where your lecturer posts important announcements about the course.</a:t>
            </a:r>
          </a:p>
          <a:p>
            <a:pPr marL="0" indent="0">
              <a:buNone/>
            </a:pPr>
            <a:r>
              <a:rPr lang="en-US" dirty="0"/>
              <a:t>Generally, you can also read and reply to messages posted by others. Forums may be placed in various parts of the course page depending on your course. Forums are useful for you to share your ideas about a topic with other students in your course. Participation is key here if you would like an enriching experience in Moodle!</a:t>
            </a:r>
          </a:p>
        </p:txBody>
      </p:sp>
      <p:pic>
        <p:nvPicPr>
          <p:cNvPr id="5" name="Picture 4"/>
          <p:cNvPicPr>
            <a:picLocks noChangeAspect="1"/>
          </p:cNvPicPr>
          <p:nvPr/>
        </p:nvPicPr>
        <p:blipFill>
          <a:blip r:embed="rId2"/>
          <a:stretch>
            <a:fillRect/>
          </a:stretch>
        </p:blipFill>
        <p:spPr>
          <a:xfrm>
            <a:off x="1547664" y="4422230"/>
            <a:ext cx="4800600" cy="1485900"/>
          </a:xfrm>
          <a:prstGeom prst="rect">
            <a:avLst/>
          </a:prstGeom>
        </p:spPr>
      </p:pic>
    </p:spTree>
    <p:extLst>
      <p:ext uri="{BB962C8B-B14F-4D97-AF65-F5344CB8AC3E}">
        <p14:creationId xmlns:p14="http://schemas.microsoft.com/office/powerpoint/2010/main" val="1317481324"/>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41</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331640" y="1340768"/>
            <a:ext cx="6673353" cy="4763580"/>
          </a:xfrm>
          <a:prstGeom prst="rect">
            <a:avLst/>
          </a:prstGeom>
        </p:spPr>
      </p:pic>
    </p:spTree>
    <p:extLst>
      <p:ext uri="{BB962C8B-B14F-4D97-AF65-F5344CB8AC3E}">
        <p14:creationId xmlns:p14="http://schemas.microsoft.com/office/powerpoint/2010/main" val="2664286330"/>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65126"/>
            <a:ext cx="6895678" cy="1325563"/>
          </a:xfrm>
        </p:spPr>
        <p:txBody>
          <a:bodyPr>
            <a:normAutofit/>
          </a:bodyPr>
          <a:lstStyle/>
          <a:p>
            <a:r>
              <a:rPr lang="en-US" sz="2000" dirty="0"/>
              <a:t>When you click on advanced link , the page above will expand to include the following:</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42</a:t>
            </a:fld>
            <a:endParaRPr lang="en-US">
              <a:solidFill>
                <a:prstClr val="white"/>
              </a:solidFill>
            </a:endParaRPr>
          </a:p>
        </p:txBody>
      </p:sp>
      <p:pic>
        <p:nvPicPr>
          <p:cNvPr id="6" name="Picture 5"/>
          <p:cNvPicPr>
            <a:picLocks noChangeAspect="1"/>
          </p:cNvPicPr>
          <p:nvPr/>
        </p:nvPicPr>
        <p:blipFill>
          <a:blip r:embed="rId2"/>
          <a:stretch>
            <a:fillRect/>
          </a:stretch>
        </p:blipFill>
        <p:spPr>
          <a:xfrm>
            <a:off x="2195736" y="1340768"/>
            <a:ext cx="5578227" cy="5352677"/>
          </a:xfrm>
          <a:prstGeom prst="rect">
            <a:avLst/>
          </a:prstGeom>
        </p:spPr>
      </p:pic>
    </p:spTree>
    <p:extLst>
      <p:ext uri="{BB962C8B-B14F-4D97-AF65-F5344CB8AC3E}">
        <p14:creationId xmlns:p14="http://schemas.microsoft.com/office/powerpoint/2010/main" val="929451270"/>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43</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043608" y="2060848"/>
            <a:ext cx="7340993" cy="2592288"/>
          </a:xfrm>
          <a:prstGeom prst="rect">
            <a:avLst/>
          </a:prstGeom>
        </p:spPr>
      </p:pic>
    </p:spTree>
    <p:extLst>
      <p:ext uri="{BB962C8B-B14F-4D97-AF65-F5344CB8AC3E}">
        <p14:creationId xmlns:p14="http://schemas.microsoft.com/office/powerpoint/2010/main" val="1266057769"/>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6"/>
          </a:xfrm>
        </p:spPr>
        <p:txBody>
          <a:bodyPr/>
          <a:lstStyle/>
          <a:p>
            <a:pPr algn="ctr"/>
            <a:r>
              <a:rPr lang="en-US" dirty="0"/>
              <a:t>Assignment</a:t>
            </a:r>
          </a:p>
        </p:txBody>
      </p:sp>
      <p:sp>
        <p:nvSpPr>
          <p:cNvPr id="3" name="Content Placeholder 2"/>
          <p:cNvSpPr>
            <a:spLocks noGrp="1"/>
          </p:cNvSpPr>
          <p:nvPr>
            <p:ph idx="1"/>
          </p:nvPr>
        </p:nvSpPr>
        <p:spPr>
          <a:xfrm>
            <a:off x="628650" y="1556792"/>
            <a:ext cx="7886700" cy="4799559"/>
          </a:xfrm>
        </p:spPr>
        <p:txBody>
          <a:bodyPr>
            <a:normAutofit fontScale="92500" lnSpcReduction="10000"/>
          </a:bodyPr>
          <a:lstStyle/>
          <a:p>
            <a:pPr marL="0" indent="0">
              <a:buNone/>
            </a:pPr>
            <a:r>
              <a:rPr lang="en-US" dirty="0"/>
              <a:t>Assignments are a vital part of any course. They allow you to demonstrate what you have learnt in your course and are used to assess your progress. At FNU you will come across many different types of assignments.</a:t>
            </a:r>
          </a:p>
          <a:p>
            <a:pPr marL="0" indent="0">
              <a:buNone/>
            </a:pPr>
            <a:r>
              <a:rPr lang="en-US" dirty="0"/>
              <a:t>Moodle allows you to keep track of assignments in your course so that you can see what you have completed and what is left for you to do. Your lecturer can provide feedback for the assignments that you submit in Moodle. By using Moodle to keep track of your assignments, you can reduce the chance of falling behind in your course work.</a:t>
            </a:r>
          </a:p>
          <a:p>
            <a:pPr marL="0" indent="0">
              <a:buNone/>
            </a:pPr>
            <a:r>
              <a:rPr lang="en-US" dirty="0"/>
              <a:t>In Moodle, your lecturer may require you to submit your assignment in the following ways:</a:t>
            </a:r>
          </a:p>
          <a:p>
            <a:pPr marL="0" indent="0">
              <a:buNone/>
            </a:pPr>
            <a:endParaRPr lang="en-US" dirty="0"/>
          </a:p>
          <a:p>
            <a:pPr marL="342900" lvl="1" indent="0">
              <a:buNone/>
            </a:pPr>
            <a:r>
              <a:rPr lang="en-US" dirty="0"/>
              <a:t>1. Uploading assignments by writing and submitting inside Moodle. Moodle will provide you with a text input area to write your assignment and then submit it once completed.</a:t>
            </a:r>
          </a:p>
          <a:p>
            <a:pPr marL="0" indent="0">
              <a:buNone/>
            </a:pPr>
            <a:r>
              <a:rPr lang="en-US" dirty="0"/>
              <a:t>Or</a:t>
            </a:r>
          </a:p>
          <a:p>
            <a:pPr marL="342900" lvl="1" indent="0">
              <a:buNone/>
            </a:pPr>
            <a:r>
              <a:rPr lang="en-US" dirty="0"/>
              <a:t>2. Uploading assignment files that you have created offline (outside Moodle). You will need to have these files saved on your computer or external device.</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44</a:t>
            </a:fld>
            <a:endParaRPr lang="en-US">
              <a:solidFill>
                <a:prstClr val="white"/>
              </a:solidFill>
            </a:endParaRPr>
          </a:p>
        </p:txBody>
      </p:sp>
    </p:spTree>
    <p:extLst>
      <p:ext uri="{BB962C8B-B14F-4D97-AF65-F5344CB8AC3E}">
        <p14:creationId xmlns:p14="http://schemas.microsoft.com/office/powerpoint/2010/main" val="1147286917"/>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556792"/>
            <a:ext cx="7886700" cy="4351338"/>
          </a:xfrm>
        </p:spPr>
        <p:txBody>
          <a:bodyPr/>
          <a:lstStyle/>
          <a:p>
            <a:pPr marL="0" indent="0">
              <a:buNone/>
            </a:pPr>
            <a:r>
              <a:rPr lang="en-US" dirty="0"/>
              <a:t>It is possible for you to submit drafts of your assignments before submitting your final version. This depends on whether your lecturer enables this in Moodle.</a:t>
            </a:r>
          </a:p>
          <a:p>
            <a:pPr marL="0" indent="0">
              <a:buNone/>
            </a:pPr>
            <a:r>
              <a:rPr lang="en-US" dirty="0"/>
              <a:t>When you click on an assignment link in your course, you will see the following:</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45</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819275" y="3276600"/>
            <a:ext cx="5667375" cy="3444876"/>
          </a:xfrm>
          <a:prstGeom prst="rect">
            <a:avLst/>
          </a:prstGeom>
        </p:spPr>
      </p:pic>
    </p:spTree>
    <p:extLst>
      <p:ext uri="{BB962C8B-B14F-4D97-AF65-F5344CB8AC3E}">
        <p14:creationId xmlns:p14="http://schemas.microsoft.com/office/powerpoint/2010/main" val="2019292484"/>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65126"/>
            <a:ext cx="6895678" cy="1325563"/>
          </a:xfrm>
        </p:spPr>
        <p:txBody>
          <a:bodyPr>
            <a:normAutofit/>
          </a:bodyPr>
          <a:lstStyle/>
          <a:p>
            <a:r>
              <a:rPr lang="en-US" sz="2400" dirty="0"/>
              <a:t>If you are required to submit online text, then the text editor below will appear.</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46</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907704" y="1696457"/>
            <a:ext cx="6116910" cy="3676222"/>
          </a:xfrm>
          <a:prstGeom prst="rect">
            <a:avLst/>
          </a:prstGeom>
        </p:spPr>
      </p:pic>
    </p:spTree>
    <p:extLst>
      <p:ext uri="{BB962C8B-B14F-4D97-AF65-F5344CB8AC3E}">
        <p14:creationId xmlns:p14="http://schemas.microsoft.com/office/powerpoint/2010/main" val="3015613332"/>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47</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965010" y="1052736"/>
            <a:ext cx="6572771" cy="4835142"/>
          </a:xfrm>
          <a:prstGeom prst="rect">
            <a:avLst/>
          </a:prstGeom>
        </p:spPr>
      </p:pic>
    </p:spTree>
    <p:extLst>
      <p:ext uri="{BB962C8B-B14F-4D97-AF65-F5344CB8AC3E}">
        <p14:creationId xmlns:p14="http://schemas.microsoft.com/office/powerpoint/2010/main" val="788583669"/>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48</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979712" y="1"/>
            <a:ext cx="5506938" cy="3471198"/>
          </a:xfrm>
          <a:prstGeom prst="rect">
            <a:avLst/>
          </a:prstGeom>
        </p:spPr>
      </p:pic>
      <p:pic>
        <p:nvPicPr>
          <p:cNvPr id="6" name="Picture 5"/>
          <p:cNvPicPr>
            <a:picLocks noChangeAspect="1"/>
          </p:cNvPicPr>
          <p:nvPr/>
        </p:nvPicPr>
        <p:blipFill>
          <a:blip r:embed="rId3"/>
          <a:stretch>
            <a:fillRect/>
          </a:stretch>
        </p:blipFill>
        <p:spPr>
          <a:xfrm>
            <a:off x="2104889" y="3340007"/>
            <a:ext cx="5256584" cy="3517993"/>
          </a:xfrm>
          <a:prstGeom prst="rect">
            <a:avLst/>
          </a:prstGeom>
        </p:spPr>
      </p:pic>
    </p:spTree>
    <p:extLst>
      <p:ext uri="{BB962C8B-B14F-4D97-AF65-F5344CB8AC3E}">
        <p14:creationId xmlns:p14="http://schemas.microsoft.com/office/powerpoint/2010/main" val="3217643794"/>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49</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691680" y="548680"/>
            <a:ext cx="6271991" cy="5400600"/>
          </a:xfrm>
          <a:prstGeom prst="rect">
            <a:avLst/>
          </a:prstGeom>
        </p:spPr>
      </p:pic>
    </p:spTree>
    <p:extLst>
      <p:ext uri="{BB962C8B-B14F-4D97-AF65-F5344CB8AC3E}">
        <p14:creationId xmlns:p14="http://schemas.microsoft.com/office/powerpoint/2010/main" val="162792088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pPr>
            <a:fld id="{71B31FE2-A67C-4F46-8272-87E87B80F42B}" type="slidenum">
              <a:rPr lang="en-US" sz="1000" b="0">
                <a:solidFill>
                  <a:schemeClr val="tx1">
                    <a:lumMod val="50000"/>
                    <a:lumOff val="50000"/>
                  </a:schemeClr>
                </a:solidFill>
                <a:latin typeface="+mn-lt"/>
                <a:ea typeface="+mn-ea"/>
              </a:rPr>
              <a:pPr eaLnBrk="1" hangingPunct="1">
                <a:spcAft>
                  <a:spcPts val="600"/>
                </a:spcAft>
              </a:pPr>
              <a:t>5</a:t>
            </a:fld>
            <a:endParaRPr lang="en-US" sz="1000" b="0">
              <a:solidFill>
                <a:schemeClr val="tx1">
                  <a:lumMod val="50000"/>
                  <a:lumOff val="50000"/>
                </a:schemeClr>
              </a:solidFill>
              <a:latin typeface="+mn-lt"/>
              <a:ea typeface="+mn-ea"/>
            </a:endParaRPr>
          </a:p>
        </p:txBody>
      </p:sp>
      <p:pic>
        <p:nvPicPr>
          <p:cNvPr id="3074" name="Picture 2">
            <a:extLst>
              <a:ext uri="{FF2B5EF4-FFF2-40B4-BE49-F238E27FC236}">
                <a16:creationId xmlns:a16="http://schemas.microsoft.com/office/drawing/2014/main" id="{C2E921C3-7966-4851-95AD-5CE333EE82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7901"/>
            <a:ext cx="9141276" cy="14616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40395A0-4F0D-4738-B376-A7BA7DE7A79C}"/>
              </a:ext>
            </a:extLst>
          </p:cNvPr>
          <p:cNvSpPr/>
          <p:nvPr/>
        </p:nvSpPr>
        <p:spPr>
          <a:xfrm>
            <a:off x="10380" y="1704259"/>
            <a:ext cx="9081348" cy="4462760"/>
          </a:xfrm>
          <a:prstGeom prst="rect">
            <a:avLst/>
          </a:prstGeom>
        </p:spPr>
        <p:txBody>
          <a:bodyPr wrap="square">
            <a:spAutoFit/>
          </a:bodyPr>
          <a:lstStyle/>
          <a:p>
            <a:pPr lvl="0" algn="just"/>
            <a:r>
              <a:rPr lang="en-US" sz="1600" dirty="0"/>
              <a:t>Banner ERP system integrates core functions and processes throughout the various divisions within the university.  One of the main applications is Banner Student.</a:t>
            </a:r>
          </a:p>
          <a:p>
            <a:pPr lvl="0" algn="just"/>
            <a:endParaRPr lang="en-US" sz="1600" dirty="0"/>
          </a:p>
          <a:p>
            <a:pPr lvl="0" algn="just"/>
            <a:r>
              <a:rPr lang="en-US" sz="1600" b="1" u="sng" dirty="0">
                <a:solidFill>
                  <a:schemeClr val="accent1">
                    <a:lumMod val="75000"/>
                  </a:schemeClr>
                </a:solidFill>
              </a:rPr>
              <a:t>Who Can Access Banner Student?</a:t>
            </a:r>
          </a:p>
          <a:p>
            <a:pPr lvl="0" algn="just"/>
            <a:r>
              <a:rPr lang="en-US" sz="1600" dirty="0"/>
              <a:t>All registered students can access Banner Student with their valid login credentials provided by ITS.</a:t>
            </a:r>
          </a:p>
          <a:p>
            <a:pPr lvl="0" algn="just"/>
            <a:r>
              <a:rPr lang="en-US" sz="1600" dirty="0"/>
              <a:t>New students need to provide their offer letters and continuing students need to provide their Student ID card to their nearest IT office.</a:t>
            </a:r>
          </a:p>
          <a:p>
            <a:pPr lvl="0" algn="just"/>
            <a:endParaRPr lang="en-US" sz="1600" dirty="0"/>
          </a:p>
          <a:p>
            <a:pPr lvl="0" algn="just"/>
            <a:r>
              <a:rPr lang="en-US" sz="1600" b="1" u="sng" dirty="0">
                <a:solidFill>
                  <a:schemeClr val="accent1">
                    <a:lumMod val="75000"/>
                  </a:schemeClr>
                </a:solidFill>
              </a:rPr>
              <a:t>Services provided on Banner Student</a:t>
            </a:r>
          </a:p>
          <a:p>
            <a:pPr lvl="0">
              <a:defRPr/>
            </a:pPr>
            <a:r>
              <a:rPr lang="en-US" sz="1600" dirty="0"/>
              <a:t>My FNU student Self Service allows students to perform majority of the University tasks all in one place, such as:</a:t>
            </a:r>
          </a:p>
          <a:p>
            <a:pPr lvl="0">
              <a:defRPr/>
            </a:pPr>
            <a:endParaRPr lang="en-US" sz="1600" dirty="0"/>
          </a:p>
          <a:p>
            <a:pPr marL="285750" lvl="0" indent="-285750">
              <a:buFont typeface="Arial" panose="020B0604020202020204" pitchFamily="34" charset="0"/>
              <a:buChar char="•"/>
              <a:defRPr/>
            </a:pPr>
            <a:r>
              <a:rPr lang="en-US" sz="1600" dirty="0"/>
              <a:t>View current profile information records </a:t>
            </a:r>
          </a:p>
          <a:p>
            <a:pPr marL="285750" lvl="0" indent="-285750">
              <a:buFont typeface="Arial" panose="020B0604020202020204" pitchFamily="34" charset="0"/>
              <a:buChar char="•"/>
              <a:defRPr/>
            </a:pPr>
            <a:r>
              <a:rPr lang="en-US" sz="1600" dirty="0"/>
              <a:t>Search the course catalog, register for courses and view your class schedule (timetable)</a:t>
            </a:r>
          </a:p>
          <a:p>
            <a:pPr marL="285750" lvl="0" indent="-285750">
              <a:buFont typeface="Arial" panose="020B0604020202020204" pitchFamily="34" charset="0"/>
              <a:buChar char="•"/>
              <a:defRPr/>
            </a:pPr>
            <a:r>
              <a:rPr lang="en-US" sz="1600" dirty="0"/>
              <a:t>View final grades </a:t>
            </a:r>
          </a:p>
          <a:p>
            <a:pPr marL="285750" lvl="0" indent="-285750">
              <a:buFont typeface="Arial" panose="020B0604020202020204" pitchFamily="34" charset="0"/>
              <a:buChar char="•"/>
              <a:defRPr/>
            </a:pPr>
            <a:r>
              <a:rPr lang="en-US" sz="1600" dirty="0"/>
              <a:t>View Student financial account information</a:t>
            </a:r>
          </a:p>
          <a:p>
            <a:pPr marL="285750" lvl="0" indent="-285750">
              <a:buFont typeface="Arial" panose="020B0604020202020204" pitchFamily="34" charset="0"/>
              <a:buChar char="•"/>
              <a:defRPr/>
            </a:pPr>
            <a:r>
              <a:rPr lang="en-US" sz="1600" dirty="0"/>
              <a:t>View programme structures</a:t>
            </a:r>
          </a:p>
          <a:p>
            <a:pPr lvl="0" algn="just"/>
            <a:endParaRPr lang="en-US" sz="1200" dirty="0">
              <a:solidFill>
                <a:srgbClr val="0070C0"/>
              </a:solidFill>
            </a:endParaRPr>
          </a:p>
        </p:txBody>
      </p:sp>
      <p:sp>
        <p:nvSpPr>
          <p:cNvPr id="13" name="Rectangle 12">
            <a:extLst>
              <a:ext uri="{FF2B5EF4-FFF2-40B4-BE49-F238E27FC236}">
                <a16:creationId xmlns:a16="http://schemas.microsoft.com/office/drawing/2014/main" id="{C17C6CCE-7979-4DFD-A6C5-D06B89121573}"/>
              </a:ext>
            </a:extLst>
          </p:cNvPr>
          <p:cNvSpPr/>
          <p:nvPr/>
        </p:nvSpPr>
        <p:spPr>
          <a:xfrm>
            <a:off x="1028699" y="294538"/>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b="1" dirty="0">
                <a:solidFill>
                  <a:srgbClr val="FFFFFF"/>
                </a:solidFill>
                <a:latin typeface="+mj-lt"/>
                <a:ea typeface="+mj-ea"/>
                <a:cs typeface="+mj-cs"/>
              </a:rPr>
              <a:t>Banner Self Service</a:t>
            </a:r>
            <a:endParaRPr lang="en-US" sz="3500" kern="1200" dirty="0">
              <a:solidFill>
                <a:srgbClr val="FFFFFF"/>
              </a:solidFill>
              <a:latin typeface="+mj-lt"/>
              <a:ea typeface="+mj-ea"/>
              <a:cs typeface="+mj-cs"/>
            </a:endParaRPr>
          </a:p>
        </p:txBody>
      </p:sp>
    </p:spTree>
    <p:custDataLst>
      <p:tags r:id="rId1"/>
    </p:custDataLst>
    <p:extLst>
      <p:ext uri="{BB962C8B-B14F-4D97-AF65-F5344CB8AC3E}">
        <p14:creationId xmlns:p14="http://schemas.microsoft.com/office/powerpoint/2010/main" val="2563909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50</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835696" y="764704"/>
            <a:ext cx="6792166" cy="3600400"/>
          </a:xfrm>
          <a:prstGeom prst="rect">
            <a:avLst/>
          </a:prstGeom>
        </p:spPr>
      </p:pic>
    </p:spTree>
    <p:extLst>
      <p:ext uri="{BB962C8B-B14F-4D97-AF65-F5344CB8AC3E}">
        <p14:creationId xmlns:p14="http://schemas.microsoft.com/office/powerpoint/2010/main" val="2412267365"/>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3594"/>
          </a:xfrm>
        </p:spPr>
        <p:txBody>
          <a:bodyPr>
            <a:normAutofit fontScale="90000"/>
          </a:bodyPr>
          <a:lstStyle/>
          <a:p>
            <a:pPr algn="ctr"/>
            <a:r>
              <a:rPr lang="en-US" dirty="0"/>
              <a:t>Quiz</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Moodle Quiz tool allows you to attempt online tests or quizzes containing various</a:t>
            </a:r>
          </a:p>
          <a:p>
            <a:pPr marL="0" indent="0">
              <a:buNone/>
            </a:pPr>
            <a:r>
              <a:rPr lang="en-US" dirty="0"/>
              <a:t>question types prepared by the teacher. The teacher also determines the quiz settings which</a:t>
            </a:r>
          </a:p>
          <a:p>
            <a:pPr marL="0" indent="0">
              <a:buNone/>
            </a:pPr>
            <a:r>
              <a:rPr lang="en-US" dirty="0"/>
              <a:t>control the quiz availability dates, the duration of attempts, the number of attempts allowed</a:t>
            </a:r>
          </a:p>
          <a:p>
            <a:pPr marL="0" indent="0">
              <a:buNone/>
            </a:pPr>
            <a:r>
              <a:rPr lang="en-US" dirty="0"/>
              <a:t>and the quiz review options.</a:t>
            </a:r>
          </a:p>
          <a:p>
            <a:pPr marL="0" indent="0">
              <a:buNone/>
            </a:pPr>
            <a:r>
              <a:rPr lang="en-US" dirty="0"/>
              <a:t>Quizzes may be used:</a:t>
            </a:r>
          </a:p>
          <a:p>
            <a:r>
              <a:rPr lang="en-US" dirty="0"/>
              <a:t> As course exams;</a:t>
            </a:r>
          </a:p>
          <a:p>
            <a:r>
              <a:rPr lang="en-US" dirty="0"/>
              <a:t> As mini tests for reading assignments or at the end of a topic;</a:t>
            </a:r>
          </a:p>
          <a:p>
            <a:r>
              <a:rPr lang="en-US" dirty="0"/>
              <a:t> As exam practice using questions from past exams;</a:t>
            </a:r>
          </a:p>
          <a:p>
            <a:r>
              <a:rPr lang="en-US" dirty="0"/>
              <a:t> To deliver immediate feedback about performance; or</a:t>
            </a:r>
          </a:p>
          <a:p>
            <a:r>
              <a:rPr lang="en-US" dirty="0"/>
              <a:t> For self-assessment.</a:t>
            </a:r>
          </a:p>
          <a:p>
            <a:pPr marL="0" indent="0">
              <a:buNone/>
            </a:pPr>
            <a:r>
              <a:rPr lang="en-US" dirty="0"/>
              <a:t>As a student, it is important that you are well aware of any upcoming Quizzes and its related</a:t>
            </a:r>
          </a:p>
          <a:p>
            <a:pPr marL="0" indent="0">
              <a:buNone/>
            </a:pPr>
            <a:r>
              <a:rPr lang="en-US" dirty="0"/>
              <a:t>information so you can prepare properly for the test in terms of studying and also the</a:t>
            </a:r>
          </a:p>
          <a:p>
            <a:pPr marL="0" indent="0">
              <a:buNone/>
            </a:pPr>
            <a:r>
              <a:rPr lang="en-US" dirty="0"/>
              <a:t>devices you will need to attempt the quiz like a tablet or laptop and internet connection.</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51</a:t>
            </a:fld>
            <a:endParaRPr lang="en-US">
              <a:solidFill>
                <a:prstClr val="white"/>
              </a:solidFill>
            </a:endParaRPr>
          </a:p>
        </p:txBody>
      </p:sp>
    </p:spTree>
    <p:extLst>
      <p:ext uri="{BB962C8B-B14F-4D97-AF65-F5344CB8AC3E}">
        <p14:creationId xmlns:p14="http://schemas.microsoft.com/office/powerpoint/2010/main" val="2216558592"/>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52</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857374" y="833437"/>
            <a:ext cx="5810969" cy="5556102"/>
          </a:xfrm>
          <a:prstGeom prst="rect">
            <a:avLst/>
          </a:prstGeom>
        </p:spPr>
      </p:pic>
    </p:spTree>
    <p:extLst>
      <p:ext uri="{BB962C8B-B14F-4D97-AF65-F5344CB8AC3E}">
        <p14:creationId xmlns:p14="http://schemas.microsoft.com/office/powerpoint/2010/main" val="676245487"/>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53</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847850" y="85725"/>
            <a:ext cx="5748486" cy="6686550"/>
          </a:xfrm>
          <a:prstGeom prst="rect">
            <a:avLst/>
          </a:prstGeom>
        </p:spPr>
      </p:pic>
    </p:spTree>
    <p:extLst>
      <p:ext uri="{BB962C8B-B14F-4D97-AF65-F5344CB8AC3E}">
        <p14:creationId xmlns:p14="http://schemas.microsoft.com/office/powerpoint/2010/main" val="3075136213"/>
      </p:ext>
    </p:extLst>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If enabled in the quiz settings, you will be able to view your quiz results and reports after you submit the quiz attempt.</a:t>
            </a:r>
          </a:p>
          <a:p>
            <a:pPr marL="0" indent="0">
              <a:buNone/>
            </a:pPr>
            <a:endParaRPr lang="en-US" dirty="0"/>
          </a:p>
          <a:p>
            <a:pPr marL="0" indent="0">
              <a:buNone/>
            </a:pPr>
            <a:r>
              <a:rPr lang="en-US" dirty="0"/>
              <a:t>For more information and tips to prepare for an online quiz or test, download a copy of ‘</a:t>
            </a:r>
            <a:r>
              <a:rPr lang="en-US" dirty="0">
                <a:hlinkClick r:id="rId2"/>
              </a:rPr>
              <a:t>Online Test Tips for Students</a:t>
            </a:r>
            <a:r>
              <a:rPr lang="en-US" dirty="0"/>
              <a:t>’.</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54</a:t>
            </a:fld>
            <a:endParaRPr lang="en-US">
              <a:solidFill>
                <a:prstClr val="white"/>
              </a:solidFill>
            </a:endParaRPr>
          </a:p>
        </p:txBody>
      </p:sp>
    </p:spTree>
    <p:extLst>
      <p:ext uri="{BB962C8B-B14F-4D97-AF65-F5344CB8AC3E}">
        <p14:creationId xmlns:p14="http://schemas.microsoft.com/office/powerpoint/2010/main" val="1364513604"/>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Practice Moodle tools</a:t>
            </a:r>
            <a:endParaRPr lang="en-US" dirty="0"/>
          </a:p>
        </p:txBody>
      </p:sp>
      <p:sp>
        <p:nvSpPr>
          <p:cNvPr id="3" name="Content Placeholder 2"/>
          <p:cNvSpPr>
            <a:spLocks noGrp="1"/>
          </p:cNvSpPr>
          <p:nvPr>
            <p:ph idx="1"/>
          </p:nvPr>
        </p:nvSpPr>
        <p:spPr>
          <a:xfrm>
            <a:off x="614845" y="1694726"/>
            <a:ext cx="7886700" cy="4351338"/>
          </a:xfrm>
        </p:spPr>
        <p:txBody>
          <a:bodyPr/>
          <a:lstStyle/>
          <a:p>
            <a:pPr marL="0" indent="0">
              <a:buNone/>
            </a:pPr>
            <a:r>
              <a:rPr lang="en-US" dirty="0"/>
              <a:t>Access this demo course as a mock student (’Barbara Gardener’) to familiarize yourself with some of the Moodle tools:</a:t>
            </a:r>
          </a:p>
          <a:p>
            <a:pPr marL="0" indent="0">
              <a:buNone/>
            </a:pPr>
            <a:endParaRPr lang="en-US" dirty="0"/>
          </a:p>
          <a:p>
            <a:pPr marL="0" indent="0">
              <a:buNone/>
            </a:pPr>
            <a:r>
              <a:rPr lang="en-US" dirty="0">
                <a:hlinkClick r:id="rId2"/>
              </a:rPr>
              <a:t>https://school.moodledemo.net/mod/page/view.php?id=46</a:t>
            </a:r>
            <a:r>
              <a:rPr lang="en-US" dirty="0"/>
              <a:t> </a:t>
            </a:r>
          </a:p>
          <a:p>
            <a:pPr marL="0" indent="0">
              <a:buNone/>
            </a:pPr>
            <a:endParaRPr lang="en-US" dirty="0"/>
          </a:p>
          <a:p>
            <a:pPr marL="0" indent="0">
              <a:buNone/>
            </a:pPr>
            <a:r>
              <a:rPr lang="en-US" dirty="0"/>
              <a:t>The demo course groups the Moodle tools into various categories: Access, Participate, Assessment and Evaluation, Collaborate and Communicate.</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55</a:t>
            </a:fld>
            <a:endParaRPr lang="en-US">
              <a:solidFill>
                <a:prstClr val="white"/>
              </a:solidFill>
            </a:endParaRPr>
          </a:p>
        </p:txBody>
      </p:sp>
    </p:spTree>
    <p:extLst>
      <p:ext uri="{BB962C8B-B14F-4D97-AF65-F5344CB8AC3E}">
        <p14:creationId xmlns:p14="http://schemas.microsoft.com/office/powerpoint/2010/main" val="548115109"/>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do I logout of Moodle?</a:t>
            </a:r>
            <a:br>
              <a:rPr lang="en-US" b="1" dirty="0"/>
            </a:b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Always remember to logout of Moodle from every device that you use to prevent unauthorized users from accessing your Moodle account.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Please note that students cannot ‘Hack’ into another student’s Moodle account. Unauthorized users can only access your Moodle account if you have shared your login details or if you forget to logout of Moodle from the devices you have been using. Hence, it is very important to always logout of Moodle after every session and also keep your login details confidential.</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56</a:t>
            </a:fld>
            <a:endParaRPr lang="en-US">
              <a:solidFill>
                <a:prstClr val="white"/>
              </a:solidFill>
            </a:endParaRPr>
          </a:p>
        </p:txBody>
      </p:sp>
      <p:pic>
        <p:nvPicPr>
          <p:cNvPr id="5" name="Picture 4"/>
          <p:cNvPicPr>
            <a:picLocks noChangeAspect="1"/>
          </p:cNvPicPr>
          <p:nvPr/>
        </p:nvPicPr>
        <p:blipFill>
          <a:blip r:embed="rId2"/>
          <a:stretch>
            <a:fillRect/>
          </a:stretch>
        </p:blipFill>
        <p:spPr>
          <a:xfrm>
            <a:off x="1979712" y="2708920"/>
            <a:ext cx="4895850" cy="1752600"/>
          </a:xfrm>
          <a:prstGeom prst="rect">
            <a:avLst/>
          </a:prstGeom>
        </p:spPr>
      </p:pic>
    </p:spTree>
    <p:extLst>
      <p:ext uri="{BB962C8B-B14F-4D97-AF65-F5344CB8AC3E}">
        <p14:creationId xmlns:p14="http://schemas.microsoft.com/office/powerpoint/2010/main" val="2399697464"/>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22078"/>
            <a:ext cx="7886700" cy="1325563"/>
          </a:xfrm>
        </p:spPr>
        <p:txBody>
          <a:bodyPr/>
          <a:lstStyle/>
          <a:p>
            <a:pPr algn="ctr"/>
            <a:r>
              <a:rPr lang="en-US" b="1" dirty="0"/>
              <a:t>Where do I get more Moodle help?</a:t>
            </a:r>
            <a:endParaRPr lang="en-US" dirty="0"/>
          </a:p>
        </p:txBody>
      </p:sp>
      <p:sp>
        <p:nvSpPr>
          <p:cNvPr id="3" name="Content Placeholder 2"/>
          <p:cNvSpPr>
            <a:spLocks noGrp="1"/>
          </p:cNvSpPr>
          <p:nvPr>
            <p:ph idx="1"/>
          </p:nvPr>
        </p:nvSpPr>
        <p:spPr/>
        <p:txBody>
          <a:bodyPr>
            <a:normAutofit/>
          </a:bodyPr>
          <a:lstStyle/>
          <a:p>
            <a:pPr marL="0" indent="0">
              <a:buNone/>
            </a:pPr>
            <a:r>
              <a:rPr lang="en-US" dirty="0"/>
              <a:t>You may experience various issues when using Moodle; from not being able to log in, to using Moodle tools. The first point of contact should be your local FNU Campus ICT Helpdesk.</a:t>
            </a:r>
          </a:p>
          <a:p>
            <a:pPr marL="0" indent="0">
              <a:buNone/>
            </a:pPr>
            <a:r>
              <a:rPr lang="en-US" dirty="0"/>
              <a:t>You can also email: </a:t>
            </a:r>
            <a:r>
              <a:rPr lang="en-US" b="1" dirty="0"/>
              <a:t>itshelpdesk@fnu.ac.fj </a:t>
            </a:r>
            <a:r>
              <a:rPr lang="en-US" i="1" dirty="0"/>
              <a:t>or </a:t>
            </a:r>
            <a:r>
              <a:rPr lang="en-US" b="1" dirty="0">
                <a:hlinkClick r:id="rId2"/>
              </a:rPr>
              <a:t>lt-cfel@fnu.ac.fj</a:t>
            </a:r>
            <a:endParaRPr lang="en-US" b="1" dirty="0"/>
          </a:p>
          <a:p>
            <a:pPr marL="0" indent="0">
              <a:buNone/>
            </a:pPr>
            <a:endParaRPr lang="en-US" b="1" dirty="0"/>
          </a:p>
          <a:p>
            <a:pPr marL="0" indent="0">
              <a:buNone/>
            </a:pPr>
            <a:r>
              <a:rPr lang="en-US" dirty="0"/>
              <a:t>A Moodle FAQ (Frequently Asked Questions) resource for FNU students is available here:</a:t>
            </a:r>
          </a:p>
          <a:p>
            <a:pPr marL="0" indent="0">
              <a:buNone/>
            </a:pPr>
            <a:r>
              <a:rPr lang="en-US" dirty="0">
                <a:hlinkClick r:id="rId3"/>
              </a:rPr>
              <a:t>https://elearn.fnu.ac.fj/mod/glossary/view.php?id=381612</a:t>
            </a:r>
            <a:r>
              <a:rPr lang="en-US" dirty="0"/>
              <a:t> </a:t>
            </a:r>
          </a:p>
          <a:p>
            <a:pPr marL="0" indent="0">
              <a:buNone/>
            </a:pPr>
            <a:endParaRPr lang="en-US" b="1" dirty="0"/>
          </a:p>
          <a:p>
            <a:pPr marL="0" indent="0">
              <a:buNone/>
            </a:pPr>
            <a:r>
              <a:rPr lang="en-US" b="1" dirty="0"/>
              <a:t>Additional resources</a:t>
            </a:r>
          </a:p>
          <a:p>
            <a:pPr marL="0" indent="0">
              <a:buNone/>
            </a:pPr>
            <a:r>
              <a:rPr lang="en-US" dirty="0"/>
              <a:t>As more good practice guides become available, you will be notified by </a:t>
            </a:r>
            <a:r>
              <a:rPr lang="en-US" b="1" dirty="0">
                <a:hlinkClick r:id="rId4"/>
              </a:rPr>
              <a:t>adfel@fnu.ac.fj</a:t>
            </a:r>
            <a:r>
              <a:rPr lang="en-US" b="1" dirty="0"/>
              <a:t> </a:t>
            </a:r>
            <a:r>
              <a:rPr lang="en-US" dirty="0"/>
              <a:t>or </a:t>
            </a:r>
            <a:r>
              <a:rPr lang="en-US" b="1" dirty="0">
                <a:hlinkClick r:id="rId5"/>
              </a:rPr>
              <a:t>cfel@fnu.ac.fj</a:t>
            </a:r>
            <a:r>
              <a:rPr lang="en-US" dirty="0"/>
              <a:t> </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57</a:t>
            </a:fld>
            <a:endParaRPr lang="en-US">
              <a:solidFill>
                <a:prstClr val="white"/>
              </a:solidFill>
            </a:endParaRPr>
          </a:p>
        </p:txBody>
      </p:sp>
      <p:sp>
        <p:nvSpPr>
          <p:cNvPr id="5" name="Action Button: Home 4">
            <a:hlinkClick r:id="rId6" action="ppaction://hlinksldjump" highlightClick="1"/>
            <a:hlinkHover r:id="rId7" action="ppaction://hlinksldjump"/>
          </p:cNvPr>
          <p:cNvSpPr/>
          <p:nvPr/>
        </p:nvSpPr>
        <p:spPr>
          <a:xfrm>
            <a:off x="8028384" y="5949280"/>
            <a:ext cx="432048" cy="40707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738682"/>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886700" cy="1119658"/>
          </a:xfrm>
        </p:spPr>
        <p:txBody>
          <a:bodyPr/>
          <a:lstStyle/>
          <a:p>
            <a:pPr algn="ctr"/>
            <a:r>
              <a:rPr lang="en-US" b="1" u="sng" dirty="0"/>
              <a:t>Student Email Password Registration</a:t>
            </a:r>
            <a:br>
              <a:rPr lang="en-US" dirty="0"/>
            </a:br>
            <a:endParaRPr lang="en-US" dirty="0"/>
          </a:p>
        </p:txBody>
      </p:sp>
      <p:sp>
        <p:nvSpPr>
          <p:cNvPr id="3" name="Content Placeholder 2"/>
          <p:cNvSpPr>
            <a:spLocks noGrp="1"/>
          </p:cNvSpPr>
          <p:nvPr>
            <p:ph idx="1"/>
          </p:nvPr>
        </p:nvSpPr>
        <p:spPr>
          <a:xfrm>
            <a:off x="660698" y="1556792"/>
            <a:ext cx="7886700" cy="4351338"/>
          </a:xfrm>
        </p:spPr>
        <p:txBody>
          <a:bodyPr/>
          <a:lstStyle/>
          <a:p>
            <a:pPr marL="0" indent="0">
              <a:buNone/>
            </a:pPr>
            <a:r>
              <a:rPr lang="en-US" dirty="0"/>
              <a:t>When you receive your username and password, please register yourself for password recovery verification </a:t>
            </a:r>
          </a:p>
          <a:p>
            <a:pPr marL="0" indent="0">
              <a:buNone/>
            </a:pPr>
            <a:r>
              <a:rPr lang="en-US" dirty="0"/>
              <a:t> </a:t>
            </a:r>
          </a:p>
          <a:p>
            <a:pPr marL="0" indent="0">
              <a:buNone/>
            </a:pPr>
            <a:r>
              <a:rPr lang="en-US" dirty="0"/>
              <a:t>Click on update </a:t>
            </a:r>
          </a:p>
          <a:p>
            <a:pPr marL="0" indent="0">
              <a:buNone/>
            </a:pPr>
            <a:r>
              <a:rPr lang="en-US" b="1" u="sng" dirty="0"/>
              <a:t>For Recovery Phone Number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58</a:t>
            </a:fld>
            <a:endParaRPr lang="en-US">
              <a:solidFill>
                <a:prstClr val="white"/>
              </a:solidFill>
            </a:endParaRPr>
          </a:p>
        </p:txBody>
      </p:sp>
      <p:pic>
        <p:nvPicPr>
          <p:cNvPr id="5" name="Picture 4"/>
          <p:cNvPicPr/>
          <p:nvPr/>
        </p:nvPicPr>
        <p:blipFill>
          <a:blip r:embed="rId2"/>
          <a:stretch>
            <a:fillRect/>
          </a:stretch>
        </p:blipFill>
        <p:spPr>
          <a:xfrm>
            <a:off x="2983868" y="3371289"/>
            <a:ext cx="3240360" cy="2932436"/>
          </a:xfrm>
          <a:prstGeom prst="rect">
            <a:avLst/>
          </a:prstGeom>
        </p:spPr>
      </p:pic>
    </p:spTree>
    <p:extLst>
      <p:ext uri="{BB962C8B-B14F-4D97-AF65-F5344CB8AC3E}">
        <p14:creationId xmlns:p14="http://schemas.microsoft.com/office/powerpoint/2010/main" val="1925200908"/>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Enter Mobile Number and click Next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59</a:t>
            </a:fld>
            <a:endParaRPr lang="en-US">
              <a:solidFill>
                <a:prstClr val="white"/>
              </a:solidFill>
            </a:endParaRPr>
          </a:p>
        </p:txBody>
      </p:sp>
      <p:pic>
        <p:nvPicPr>
          <p:cNvPr id="5" name="Picture 4"/>
          <p:cNvPicPr/>
          <p:nvPr/>
        </p:nvPicPr>
        <p:blipFill>
          <a:blip r:embed="rId2"/>
          <a:stretch>
            <a:fillRect/>
          </a:stretch>
        </p:blipFill>
        <p:spPr>
          <a:xfrm>
            <a:off x="1835696" y="2391569"/>
            <a:ext cx="3752850" cy="3219450"/>
          </a:xfrm>
          <a:prstGeom prst="rect">
            <a:avLst/>
          </a:prstGeom>
        </p:spPr>
      </p:pic>
      <p:sp>
        <p:nvSpPr>
          <p:cNvPr id="6" name="Rectangle 5"/>
          <p:cNvSpPr/>
          <p:nvPr/>
        </p:nvSpPr>
        <p:spPr>
          <a:xfrm>
            <a:off x="2627784" y="4365104"/>
            <a:ext cx="26642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5229200"/>
            <a:ext cx="864096" cy="381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88220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pPr>
            <a:fld id="{71B31FE2-A67C-4F46-8272-87E87B80F42B}" type="slidenum">
              <a:rPr lang="en-US" sz="1000" b="0">
                <a:solidFill>
                  <a:schemeClr val="tx1">
                    <a:lumMod val="50000"/>
                    <a:lumOff val="50000"/>
                  </a:schemeClr>
                </a:solidFill>
                <a:latin typeface="+mn-lt"/>
                <a:ea typeface="+mn-ea"/>
              </a:rPr>
              <a:pPr eaLnBrk="1" hangingPunct="1">
                <a:spcAft>
                  <a:spcPts val="600"/>
                </a:spcAft>
              </a:pPr>
              <a:t>6</a:t>
            </a:fld>
            <a:endParaRPr lang="en-US" sz="1000" b="0">
              <a:solidFill>
                <a:schemeClr val="tx1">
                  <a:lumMod val="50000"/>
                  <a:lumOff val="50000"/>
                </a:schemeClr>
              </a:solidFill>
              <a:latin typeface="+mn-lt"/>
              <a:ea typeface="+mn-ea"/>
            </a:endParaRPr>
          </a:p>
        </p:txBody>
      </p:sp>
      <p:pic>
        <p:nvPicPr>
          <p:cNvPr id="3074" name="Picture 2">
            <a:extLst>
              <a:ext uri="{FF2B5EF4-FFF2-40B4-BE49-F238E27FC236}">
                <a16:creationId xmlns:a16="http://schemas.microsoft.com/office/drawing/2014/main" id="{C2E921C3-7966-4851-95AD-5CE333EE82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7901"/>
            <a:ext cx="9141276" cy="14616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17C6CCE-7979-4DFD-A6C5-D06B89121573}"/>
              </a:ext>
            </a:extLst>
          </p:cNvPr>
          <p:cNvSpPr/>
          <p:nvPr/>
        </p:nvSpPr>
        <p:spPr>
          <a:xfrm>
            <a:off x="683568" y="278535"/>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b="1" dirty="0">
                <a:solidFill>
                  <a:srgbClr val="FFFFFF"/>
                </a:solidFill>
                <a:latin typeface="+mj-lt"/>
                <a:ea typeface="+mj-ea"/>
                <a:cs typeface="+mj-cs"/>
              </a:rPr>
              <a:t>Banner Self Service - Guide</a:t>
            </a:r>
            <a:endParaRPr lang="en-US" sz="3500" kern="1200" dirty="0">
              <a:solidFill>
                <a:srgbClr val="FFFFFF"/>
              </a:solidFill>
              <a:latin typeface="+mj-lt"/>
              <a:ea typeface="+mj-ea"/>
              <a:cs typeface="+mj-cs"/>
            </a:endParaRPr>
          </a:p>
        </p:txBody>
      </p:sp>
      <p:sp>
        <p:nvSpPr>
          <p:cNvPr id="11" name="TextBox 10"/>
          <p:cNvSpPr txBox="1"/>
          <p:nvPr/>
        </p:nvSpPr>
        <p:spPr>
          <a:xfrm>
            <a:off x="611560" y="1622745"/>
            <a:ext cx="7391400" cy="646331"/>
          </a:xfrm>
          <a:prstGeom prst="rect">
            <a:avLst/>
          </a:prstGeom>
          <a:noFill/>
        </p:spPr>
        <p:txBody>
          <a:bodyPr wrap="square" rtlCol="0">
            <a:spAutoFit/>
          </a:bodyPr>
          <a:lstStyle/>
          <a:p>
            <a:r>
              <a:rPr lang="en-US" dirty="0">
                <a:latin typeface="Arial Narrow" panose="020B0606020202030204" pitchFamily="34" charset="0"/>
              </a:rPr>
              <a:t>Students can access the Banner login page from </a:t>
            </a:r>
            <a:r>
              <a:rPr lang="en-US" dirty="0">
                <a:latin typeface="Arial Narrow" panose="020B0606020202030204" pitchFamily="34" charset="0"/>
                <a:hlinkClick r:id="rId4"/>
              </a:rPr>
              <a:t>www.fnu.ac.fj</a:t>
            </a:r>
            <a:r>
              <a:rPr lang="en-US" dirty="0">
                <a:latin typeface="Arial Narrow" panose="020B0606020202030204" pitchFamily="34" charset="0"/>
              </a:rPr>
              <a:t> / student</a:t>
            </a:r>
          </a:p>
          <a:p>
            <a:endParaRPr lang="en-US" dirty="0"/>
          </a:p>
        </p:txBody>
      </p:sp>
      <p:pic>
        <p:nvPicPr>
          <p:cNvPr id="12" name="Picture 11"/>
          <p:cNvPicPr>
            <a:picLocks noChangeAspect="1"/>
          </p:cNvPicPr>
          <p:nvPr/>
        </p:nvPicPr>
        <p:blipFill>
          <a:blip r:embed="rId5"/>
          <a:stretch>
            <a:fillRect/>
          </a:stretch>
        </p:blipFill>
        <p:spPr>
          <a:xfrm>
            <a:off x="683568" y="1991200"/>
            <a:ext cx="5186883" cy="4670947"/>
          </a:xfrm>
          <a:prstGeom prst="rect">
            <a:avLst/>
          </a:prstGeom>
        </p:spPr>
      </p:pic>
      <p:sp>
        <p:nvSpPr>
          <p:cNvPr id="14" name="Oval 13"/>
          <p:cNvSpPr/>
          <p:nvPr/>
        </p:nvSpPr>
        <p:spPr>
          <a:xfrm>
            <a:off x="827584" y="3356929"/>
            <a:ext cx="1944216"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33394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883" y="1628800"/>
            <a:ext cx="7886700" cy="4351338"/>
          </a:xfrm>
        </p:spPr>
        <p:txBody>
          <a:bodyPr/>
          <a:lstStyle/>
          <a:p>
            <a:pPr marL="0" indent="0">
              <a:buNone/>
            </a:pPr>
            <a:r>
              <a:rPr lang="en-US" dirty="0"/>
              <a:t>Enter the Verification Code that you receive on you mobile and click Verify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60</a:t>
            </a:fld>
            <a:endParaRPr lang="en-US">
              <a:solidFill>
                <a:prstClr val="white"/>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411760" y="2780928"/>
            <a:ext cx="3028950" cy="3057525"/>
          </a:xfrm>
          <a:prstGeom prst="rect">
            <a:avLst/>
          </a:prstGeom>
        </p:spPr>
      </p:pic>
      <p:sp>
        <p:nvSpPr>
          <p:cNvPr id="6" name="Rectangle 5"/>
          <p:cNvSpPr/>
          <p:nvPr/>
        </p:nvSpPr>
        <p:spPr>
          <a:xfrm>
            <a:off x="2483768" y="4653136"/>
            <a:ext cx="194421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4008" y="5373216"/>
            <a:ext cx="64807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798743"/>
      </p:ext>
    </p:extLst>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836712"/>
            <a:ext cx="6624736" cy="5400600"/>
          </a:xfrm>
        </p:spPr>
        <p:txBody>
          <a:bodyPr>
            <a:normAutofit/>
          </a:bodyPr>
          <a:lstStyle/>
          <a:p>
            <a:pPr marL="0" indent="0">
              <a:lnSpc>
                <a:spcPct val="100000"/>
              </a:lnSpc>
              <a:buNone/>
            </a:pPr>
            <a:r>
              <a:rPr lang="en-US" b="1" u="sng" dirty="0"/>
              <a:t>For Recovery Email </a:t>
            </a:r>
          </a:p>
          <a:p>
            <a:pPr marL="0" indent="0">
              <a:lnSpc>
                <a:spcPct val="100000"/>
              </a:lnSpc>
              <a:buNone/>
            </a:pPr>
            <a:endParaRPr lang="en-US" sz="900" dirty="0"/>
          </a:p>
          <a:p>
            <a:pPr marL="0" indent="0">
              <a:lnSpc>
                <a:spcPct val="100000"/>
              </a:lnSpc>
              <a:buNone/>
            </a:pPr>
            <a:r>
              <a:rPr lang="en-US" dirty="0"/>
              <a:t>Enter email address and click Next</a:t>
            </a:r>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r>
              <a:rPr lang="en-US" dirty="0"/>
              <a:t>You will receive an email code. Enter the code and click on Verify</a:t>
            </a:r>
          </a:p>
          <a:p>
            <a:pPr marL="0" indent="0">
              <a:lnSpc>
                <a:spcPct val="100000"/>
              </a:lnSpc>
              <a:buNone/>
            </a:pPr>
            <a:endParaRPr lang="en-US" dirty="0"/>
          </a:p>
          <a:p>
            <a:pPr marL="0" indent="0">
              <a:lnSpc>
                <a:spcPct val="100000"/>
              </a:lnSpc>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61</a:t>
            </a:fld>
            <a:endParaRPr lang="en-US">
              <a:solidFill>
                <a:prstClr val="white"/>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051720" y="2060848"/>
            <a:ext cx="3733800" cy="2962275"/>
          </a:xfrm>
          <a:prstGeom prst="rect">
            <a:avLst/>
          </a:prstGeom>
          <a:ln>
            <a:solidFill>
              <a:srgbClr val="FF0000"/>
            </a:solidFill>
          </a:ln>
        </p:spPr>
      </p:pic>
      <p:sp>
        <p:nvSpPr>
          <p:cNvPr id="6" name="Rectangle 5"/>
          <p:cNvSpPr/>
          <p:nvPr/>
        </p:nvSpPr>
        <p:spPr>
          <a:xfrm>
            <a:off x="2051720" y="3861048"/>
            <a:ext cx="352839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88024" y="4565527"/>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425711"/>
      </p:ext>
    </p:extLst>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764704"/>
            <a:ext cx="6624736" cy="4351338"/>
          </a:xfrm>
        </p:spPr>
        <p:txBody>
          <a:bodyPr/>
          <a:lstStyle/>
          <a:p>
            <a:pPr marL="0" indent="0">
              <a:buNone/>
            </a:pPr>
            <a:r>
              <a:rPr lang="en-US" dirty="0"/>
              <a:t>To check or Modify your recovery Details Login to student Gmail account and click on Manage your Google account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62</a:t>
            </a:fld>
            <a:endParaRPr lang="en-US">
              <a:solidFill>
                <a:prstClr val="white"/>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475656" y="1868487"/>
            <a:ext cx="6768752" cy="3432721"/>
          </a:xfrm>
          <a:prstGeom prst="rect">
            <a:avLst/>
          </a:prstGeom>
        </p:spPr>
      </p:pic>
      <p:sp>
        <p:nvSpPr>
          <p:cNvPr id="6" name="Rectangle 5"/>
          <p:cNvSpPr/>
          <p:nvPr/>
        </p:nvSpPr>
        <p:spPr>
          <a:xfrm>
            <a:off x="6156176" y="3501008"/>
            <a:ext cx="158417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696677"/>
      </p:ext>
    </p:extLst>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7405" y="1124744"/>
            <a:ext cx="6984776" cy="4351338"/>
          </a:xfrm>
        </p:spPr>
        <p:txBody>
          <a:bodyPr/>
          <a:lstStyle/>
          <a:p>
            <a:pPr marL="0" indent="0">
              <a:buNone/>
            </a:pPr>
            <a:r>
              <a:rPr lang="en-US" dirty="0"/>
              <a:t>Click on Security and scroll to Ways we can verify it’s you. You will see your details that you can modify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63</a:t>
            </a:fld>
            <a:endParaRPr lang="en-US">
              <a:solidFill>
                <a:prstClr val="white"/>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583122" y="2348880"/>
            <a:ext cx="7508304" cy="2459336"/>
          </a:xfrm>
          <a:prstGeom prst="rect">
            <a:avLst/>
          </a:prstGeom>
        </p:spPr>
      </p:pic>
      <p:sp>
        <p:nvSpPr>
          <p:cNvPr id="6" name="Action Button: Home 5">
            <a:hlinkClick r:id="rId3" action="ppaction://hlinksldjump" highlightClick="1"/>
            <a:hlinkHover r:id="rId4" action="ppaction://hlinksldjump"/>
          </p:cNvPr>
          <p:cNvSpPr/>
          <p:nvPr/>
        </p:nvSpPr>
        <p:spPr>
          <a:xfrm>
            <a:off x="8028384" y="5949280"/>
            <a:ext cx="432048" cy="40707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192923"/>
      </p:ext>
    </p:extLst>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65126"/>
            <a:ext cx="6823670" cy="1325563"/>
          </a:xfrm>
        </p:spPr>
        <p:txBody>
          <a:bodyPr/>
          <a:lstStyle/>
          <a:p>
            <a:r>
              <a:rPr lang="en-US" b="1" u="sng" dirty="0"/>
              <a:t>Student Email Password Reset Guide</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If you have lost or forgotten your student email password, you can use this guide to reset your password </a:t>
            </a:r>
          </a:p>
          <a:p>
            <a:pPr marL="457200" indent="-457200">
              <a:buFont typeface="+mj-lt"/>
              <a:buAutoNum type="arabicPeriod"/>
            </a:pPr>
            <a:r>
              <a:rPr lang="en-US" dirty="0"/>
              <a:t>Go to </a:t>
            </a:r>
            <a:r>
              <a:rPr lang="en-US" u="sng" dirty="0">
                <a:hlinkClick r:id="rId2"/>
              </a:rPr>
              <a:t>www.google.com</a:t>
            </a:r>
            <a:r>
              <a:rPr lang="en-US" dirty="0"/>
              <a:t> and click on Gmail</a:t>
            </a:r>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64</a:t>
            </a:fld>
            <a:endParaRPr lang="en-US">
              <a:solidFill>
                <a:prstClr val="white"/>
              </a:solidFill>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755576" y="3212976"/>
            <a:ext cx="7344816" cy="2304256"/>
          </a:xfrm>
          <a:prstGeom prst="rect">
            <a:avLst/>
          </a:prstGeom>
        </p:spPr>
      </p:pic>
      <p:sp>
        <p:nvSpPr>
          <p:cNvPr id="9" name="Rectangle 8"/>
          <p:cNvSpPr/>
          <p:nvPr/>
        </p:nvSpPr>
        <p:spPr>
          <a:xfrm>
            <a:off x="7092280" y="3284984"/>
            <a:ext cx="3600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852286"/>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dirty="0"/>
              <a:t>2.  Enter your student email address and click on Next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65</a:t>
            </a:fld>
            <a:endParaRPr lang="en-US">
              <a:solidFill>
                <a:prstClr val="white"/>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843808" y="2333466"/>
            <a:ext cx="2952328" cy="3687822"/>
          </a:xfrm>
          <a:prstGeom prst="rect">
            <a:avLst/>
          </a:prstGeom>
        </p:spPr>
      </p:pic>
      <p:sp>
        <p:nvSpPr>
          <p:cNvPr id="6" name="Rectangle 5"/>
          <p:cNvSpPr/>
          <p:nvPr/>
        </p:nvSpPr>
        <p:spPr>
          <a:xfrm>
            <a:off x="3131840" y="3573016"/>
            <a:ext cx="237626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32040" y="4941168"/>
            <a:ext cx="5760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637158"/>
      </p:ext>
    </p:extLst>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28800"/>
            <a:ext cx="7886700" cy="4351338"/>
          </a:xfrm>
        </p:spPr>
        <p:txBody>
          <a:bodyPr/>
          <a:lstStyle/>
          <a:p>
            <a:pPr marL="0" lvl="0" indent="0">
              <a:buNone/>
            </a:pPr>
            <a:r>
              <a:rPr lang="en-US" dirty="0"/>
              <a:t>3.   On the next page click on Forgot Password and click on Next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66</a:t>
            </a:fld>
            <a:endParaRPr lang="en-US">
              <a:solidFill>
                <a:prstClr val="white"/>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131840" y="2204864"/>
            <a:ext cx="2664296" cy="3672408"/>
          </a:xfrm>
          <a:prstGeom prst="rect">
            <a:avLst/>
          </a:prstGeom>
        </p:spPr>
      </p:pic>
      <p:sp>
        <p:nvSpPr>
          <p:cNvPr id="6" name="Rectangle 5"/>
          <p:cNvSpPr/>
          <p:nvPr/>
        </p:nvSpPr>
        <p:spPr>
          <a:xfrm>
            <a:off x="3347864" y="4401108"/>
            <a:ext cx="79208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32040" y="4401108"/>
            <a:ext cx="64807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121274"/>
      </p:ext>
    </p:extLst>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67</a:t>
            </a:fld>
            <a:endParaRPr lang="en-US">
              <a:solidFill>
                <a:prstClr val="white"/>
              </a:solidFill>
            </a:endParaRPr>
          </a:p>
        </p:txBody>
      </p:sp>
      <p:sp>
        <p:nvSpPr>
          <p:cNvPr id="6" name="Content Placeholder 5"/>
          <p:cNvSpPr>
            <a:spLocks noGrp="1"/>
          </p:cNvSpPr>
          <p:nvPr>
            <p:ph idx="1"/>
          </p:nvPr>
        </p:nvSpPr>
        <p:spPr>
          <a:xfrm>
            <a:off x="628650" y="1556792"/>
            <a:ext cx="7886700" cy="4351338"/>
          </a:xfrm>
        </p:spPr>
        <p:txBody>
          <a:bodyPr/>
          <a:lstStyle/>
          <a:p>
            <a:pPr marL="457200" lvl="0" indent="-457200">
              <a:buAutoNum type="arabicPeriod" startAt="4"/>
            </a:pPr>
            <a:r>
              <a:rPr lang="en-US" dirty="0"/>
              <a:t>If you have given a primary email address and verified that’s the  correct email address click on send to receive a temporary password  in that’s not the email address you can click on Try another way </a:t>
            </a:r>
          </a:p>
          <a:p>
            <a:pPr marL="0" indent="0">
              <a:buNone/>
            </a:pPr>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771800" y="2780928"/>
            <a:ext cx="3240360" cy="3575423"/>
          </a:xfrm>
          <a:prstGeom prst="rect">
            <a:avLst/>
          </a:prstGeom>
        </p:spPr>
      </p:pic>
      <p:sp>
        <p:nvSpPr>
          <p:cNvPr id="8" name="Rectangle 7"/>
          <p:cNvSpPr/>
          <p:nvPr/>
        </p:nvSpPr>
        <p:spPr>
          <a:xfrm>
            <a:off x="3131840" y="5445224"/>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04048" y="5445224"/>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630216"/>
      </p:ext>
    </p:extLst>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dirty="0"/>
              <a:t>5.   This will ask you to verify the mobile number that has been provided into the system, if the number is correct then you can choose to either get a call or a text to get a code to enable you to get a password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68</a:t>
            </a:fld>
            <a:endParaRPr lang="en-US">
              <a:solidFill>
                <a:prstClr val="white"/>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915816" y="2802572"/>
            <a:ext cx="2736304" cy="3866787"/>
          </a:xfrm>
          <a:prstGeom prst="rect">
            <a:avLst/>
          </a:prstGeom>
        </p:spPr>
      </p:pic>
      <p:sp>
        <p:nvSpPr>
          <p:cNvPr id="6" name="Rectangle 5"/>
          <p:cNvSpPr/>
          <p:nvPr/>
        </p:nvSpPr>
        <p:spPr>
          <a:xfrm>
            <a:off x="3131840" y="5517232"/>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83968" y="5517232"/>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961458"/>
      </p:ext>
    </p:extLst>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n-US" dirty="0"/>
              <a:t>6.  The code that you receive on your phone you will have to enter into the code area provided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69</a:t>
            </a:fld>
            <a:endParaRPr lang="en-US">
              <a:solidFill>
                <a:prstClr val="white"/>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059832" y="2708920"/>
            <a:ext cx="2808312" cy="3384376"/>
          </a:xfrm>
          <a:prstGeom prst="rect">
            <a:avLst/>
          </a:prstGeom>
        </p:spPr>
      </p:pic>
      <p:sp>
        <p:nvSpPr>
          <p:cNvPr id="6" name="Rectangle 5"/>
          <p:cNvSpPr/>
          <p:nvPr/>
        </p:nvSpPr>
        <p:spPr>
          <a:xfrm>
            <a:off x="3275856" y="4509120"/>
            <a:ext cx="230425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68243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1B31FE2-A67C-4F46-8272-87E87B80F42B}"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endParaRPr>
          </a:p>
        </p:txBody>
      </p:sp>
      <p:pic>
        <p:nvPicPr>
          <p:cNvPr id="3074" name="Picture 2">
            <a:extLst>
              <a:ext uri="{FF2B5EF4-FFF2-40B4-BE49-F238E27FC236}">
                <a16:creationId xmlns:a16="http://schemas.microsoft.com/office/drawing/2014/main" id="{C2E921C3-7966-4851-95AD-5CE333EE82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7901"/>
            <a:ext cx="9141276" cy="14616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17C6CCE-7979-4DFD-A6C5-D06B89121573}"/>
              </a:ext>
            </a:extLst>
          </p:cNvPr>
          <p:cNvSpPr/>
          <p:nvPr/>
        </p:nvSpPr>
        <p:spPr>
          <a:xfrm>
            <a:off x="1028699" y="294538"/>
            <a:ext cx="7421963"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Light" panose="020F0302020204030204"/>
                <a:ea typeface="+mn-ea"/>
                <a:cs typeface="+mn-cs"/>
              </a:rPr>
              <a:t>Banner Self Service - Guide</a:t>
            </a:r>
            <a:endParaRPr kumimoji="0" lang="en-US" sz="35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15" name="TextBox 14"/>
          <p:cNvSpPr txBox="1"/>
          <p:nvPr/>
        </p:nvSpPr>
        <p:spPr>
          <a:xfrm>
            <a:off x="611560" y="1772816"/>
            <a:ext cx="4419600" cy="646331"/>
          </a:xfrm>
          <a:prstGeom prst="rect">
            <a:avLst/>
          </a:prstGeom>
          <a:noFill/>
        </p:spPr>
        <p:txBody>
          <a:bodyPr wrap="square" rtlCol="0">
            <a:spAutoFit/>
          </a:bodyPr>
          <a:lstStyle/>
          <a:p>
            <a:r>
              <a:rPr lang="en-US" dirty="0"/>
              <a:t>Students can click on the below link for Banner Login</a:t>
            </a:r>
          </a:p>
        </p:txBody>
      </p:sp>
      <p:pic>
        <p:nvPicPr>
          <p:cNvPr id="16" name="Picture 15">
            <a:hlinkClick r:id="rId4"/>
          </p:cNvPr>
          <p:cNvPicPr>
            <a:picLocks noChangeAspect="1"/>
          </p:cNvPicPr>
          <p:nvPr/>
        </p:nvPicPr>
        <p:blipFill>
          <a:blip r:embed="rId5"/>
          <a:stretch>
            <a:fillRect/>
          </a:stretch>
        </p:blipFill>
        <p:spPr>
          <a:xfrm>
            <a:off x="560847" y="2741290"/>
            <a:ext cx="4143375" cy="1047750"/>
          </a:xfrm>
          <a:prstGeom prst="rect">
            <a:avLst/>
          </a:prstGeom>
        </p:spPr>
      </p:pic>
      <p:pic>
        <p:nvPicPr>
          <p:cNvPr id="17" name="Picture 16"/>
          <p:cNvPicPr>
            <a:picLocks noChangeAspect="1"/>
          </p:cNvPicPr>
          <p:nvPr/>
        </p:nvPicPr>
        <p:blipFill>
          <a:blip r:embed="rId6"/>
          <a:stretch>
            <a:fillRect/>
          </a:stretch>
        </p:blipFill>
        <p:spPr>
          <a:xfrm>
            <a:off x="5670231" y="1838695"/>
            <a:ext cx="2881684" cy="3219621"/>
          </a:xfrm>
          <a:prstGeom prst="rect">
            <a:avLst/>
          </a:prstGeom>
        </p:spPr>
      </p:pic>
      <p:sp>
        <p:nvSpPr>
          <p:cNvPr id="18" name="TextBox 17"/>
          <p:cNvSpPr txBox="1"/>
          <p:nvPr/>
        </p:nvSpPr>
        <p:spPr>
          <a:xfrm>
            <a:off x="467544" y="4077072"/>
            <a:ext cx="5486400" cy="646331"/>
          </a:xfrm>
          <a:prstGeom prst="rect">
            <a:avLst/>
          </a:prstGeom>
          <a:noFill/>
        </p:spPr>
        <p:txBody>
          <a:bodyPr wrap="square" rtlCol="0">
            <a:spAutoFit/>
          </a:bodyPr>
          <a:lstStyle/>
          <a:p>
            <a:r>
              <a:rPr lang="en-US" dirty="0"/>
              <a:t>https://self-service.fnu.ac.fj/StudentSelfService/  </a:t>
            </a:r>
          </a:p>
          <a:p>
            <a:endParaRPr lang="en-US" dirty="0"/>
          </a:p>
        </p:txBody>
      </p:sp>
    </p:spTree>
    <p:custDataLst>
      <p:tags r:id="rId1"/>
    </p:custDataLst>
    <p:extLst>
      <p:ext uri="{BB962C8B-B14F-4D97-AF65-F5344CB8AC3E}">
        <p14:creationId xmlns:p14="http://schemas.microsoft.com/office/powerpoint/2010/main" val="3313300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dirty="0"/>
              <a:t>7.   Then you will be required to change your password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70</a:t>
            </a:fld>
            <a:endParaRPr lang="en-US">
              <a:solidFill>
                <a:prstClr val="white"/>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771800" y="2214588"/>
            <a:ext cx="3168352" cy="4141763"/>
          </a:xfrm>
          <a:prstGeom prst="rect">
            <a:avLst/>
          </a:prstGeom>
        </p:spPr>
      </p:pic>
      <p:sp>
        <p:nvSpPr>
          <p:cNvPr id="6" name="Rectangle 5"/>
          <p:cNvSpPr/>
          <p:nvPr/>
        </p:nvSpPr>
        <p:spPr>
          <a:xfrm>
            <a:off x="3059832" y="3933056"/>
            <a:ext cx="2520280"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9992" y="5373216"/>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46378"/>
      </p:ext>
    </p:extLst>
  </p:cSld>
  <p:clrMapOvr>
    <a:masterClrMapping/>
  </p:clrMapOvr>
  <p:transition spd="slow">
    <p:randomBar dir="vert"/>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dirty="0"/>
              <a:t>8.   Verify the security check-up and click on continue to Gmail to go to your mailbox</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F76FBE1-6B6B-49E0-BD90-93E2D1968B81}" type="slidenum">
              <a:rPr lang="en-US" smtClean="0">
                <a:solidFill>
                  <a:prstClr val="white"/>
                </a:solidFill>
              </a:rPr>
              <a:pPr>
                <a:defRPr/>
              </a:pPr>
              <a:t>71</a:t>
            </a:fld>
            <a:endParaRPr lang="en-US">
              <a:solidFill>
                <a:prstClr val="white"/>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627784" y="2585879"/>
            <a:ext cx="3475990" cy="2830830"/>
          </a:xfrm>
          <a:prstGeom prst="rect">
            <a:avLst/>
          </a:prstGeom>
        </p:spPr>
      </p:pic>
      <p:sp>
        <p:nvSpPr>
          <p:cNvPr id="6" name="Rectangle 5"/>
          <p:cNvSpPr/>
          <p:nvPr/>
        </p:nvSpPr>
        <p:spPr>
          <a:xfrm>
            <a:off x="3851920" y="5085184"/>
            <a:ext cx="10801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3" action="ppaction://hlinksldjump" highlightClick="1"/>
            <a:hlinkHover r:id="rId3" action="ppaction://hlinksldjump"/>
          </p:cNvPr>
          <p:cNvSpPr/>
          <p:nvPr/>
        </p:nvSpPr>
        <p:spPr>
          <a:xfrm>
            <a:off x="8100392" y="6176963"/>
            <a:ext cx="504056" cy="42038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158785"/>
      </p:ext>
    </p:extLst>
  </p:cSld>
  <p:clrMapOvr>
    <a:masterClrMapping/>
  </p:clrMapOvr>
  <p:transition spd="slow">
    <p:randomBar dir="vert"/>
  </p:transition>
</p:sld>
</file>

<file path=ppt/slides/slide7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pPr>
            <a:fld id="{71B31FE2-A67C-4F46-8272-87E87B80F42B}" type="slidenum">
              <a:rPr lang="en-US" sz="1000" b="0">
                <a:solidFill>
                  <a:schemeClr val="tx1">
                    <a:lumMod val="50000"/>
                    <a:lumOff val="50000"/>
                  </a:schemeClr>
                </a:solidFill>
                <a:latin typeface="+mn-lt"/>
                <a:ea typeface="+mn-ea"/>
              </a:rPr>
              <a:pPr eaLnBrk="1" hangingPunct="1">
                <a:spcAft>
                  <a:spcPts val="600"/>
                </a:spcAft>
              </a:pPr>
              <a:t>72</a:t>
            </a:fld>
            <a:endParaRPr lang="en-US" sz="1000" b="0">
              <a:solidFill>
                <a:schemeClr val="tx1">
                  <a:lumMod val="50000"/>
                  <a:lumOff val="50000"/>
                </a:schemeClr>
              </a:solidFill>
              <a:latin typeface="+mn-lt"/>
              <a:ea typeface="+mn-ea"/>
            </a:endParaRPr>
          </a:p>
        </p:txBody>
      </p:sp>
      <p:pic>
        <p:nvPicPr>
          <p:cNvPr id="6146" name="Picture 2">
            <a:extLst>
              <a:ext uri="{FF2B5EF4-FFF2-40B4-BE49-F238E27FC236}">
                <a16:creationId xmlns:a16="http://schemas.microsoft.com/office/drawing/2014/main" id="{F7715E31-BBFD-4573-9FB8-0F52D30122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0992"/>
            <a:ext cx="9144000" cy="146206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FEB3587-CF58-421D-ABB9-21E00F04B4A9}"/>
              </a:ext>
            </a:extLst>
          </p:cNvPr>
          <p:cNvSpPr/>
          <p:nvPr/>
        </p:nvSpPr>
        <p:spPr>
          <a:xfrm>
            <a:off x="329990" y="275189"/>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dirty="0">
                <a:solidFill>
                  <a:srgbClr val="FFFFFF"/>
                </a:solidFill>
              </a:rPr>
              <a:t>Student Password – How to change</a:t>
            </a:r>
          </a:p>
        </p:txBody>
      </p:sp>
      <p:sp>
        <p:nvSpPr>
          <p:cNvPr id="12" name="Rectangle 11">
            <a:extLst>
              <a:ext uri="{FF2B5EF4-FFF2-40B4-BE49-F238E27FC236}">
                <a16:creationId xmlns:a16="http://schemas.microsoft.com/office/drawing/2014/main" id="{1740FEA8-E231-491B-B26A-94C2585EB0BD}"/>
              </a:ext>
            </a:extLst>
          </p:cNvPr>
          <p:cNvSpPr/>
          <p:nvPr/>
        </p:nvSpPr>
        <p:spPr>
          <a:xfrm>
            <a:off x="92993" y="1643338"/>
            <a:ext cx="8958009" cy="830997"/>
          </a:xfrm>
          <a:prstGeom prst="rect">
            <a:avLst/>
          </a:prstGeom>
        </p:spPr>
        <p:txBody>
          <a:bodyPr wrap="square">
            <a:spAutoFit/>
          </a:bodyPr>
          <a:lstStyle/>
          <a:p>
            <a:pPr algn="just"/>
            <a:endParaRPr lang="en-US" sz="2400" dirty="0"/>
          </a:p>
          <a:p>
            <a:pPr algn="just"/>
            <a:endParaRPr lang="en-US" sz="2400" dirty="0"/>
          </a:p>
        </p:txBody>
      </p:sp>
      <p:sp>
        <p:nvSpPr>
          <p:cNvPr id="14" name="TextBox 13"/>
          <p:cNvSpPr txBox="1"/>
          <p:nvPr/>
        </p:nvSpPr>
        <p:spPr>
          <a:xfrm>
            <a:off x="344512" y="1735670"/>
            <a:ext cx="7391400" cy="646331"/>
          </a:xfrm>
          <a:prstGeom prst="rect">
            <a:avLst/>
          </a:prstGeom>
          <a:noFill/>
        </p:spPr>
        <p:txBody>
          <a:bodyPr wrap="square" rtlCol="0">
            <a:spAutoFit/>
          </a:bodyPr>
          <a:lstStyle/>
          <a:p>
            <a:r>
              <a:rPr lang="en-US" dirty="0">
                <a:latin typeface="Arial Narrow" panose="020B0606020202030204" pitchFamily="34" charset="0"/>
              </a:rPr>
              <a:t>Students can access the Password change page from </a:t>
            </a:r>
            <a:r>
              <a:rPr lang="en-US" dirty="0">
                <a:latin typeface="Arial Narrow" panose="020B0606020202030204" pitchFamily="34" charset="0"/>
                <a:hlinkClick r:id="rId4"/>
              </a:rPr>
              <a:t>www.fnu.ac.fj</a:t>
            </a:r>
            <a:r>
              <a:rPr lang="en-US" dirty="0">
                <a:latin typeface="Arial Narrow" panose="020B0606020202030204" pitchFamily="34" charset="0"/>
              </a:rPr>
              <a:t> / student</a:t>
            </a:r>
          </a:p>
          <a:p>
            <a:endParaRPr lang="en-US" dirty="0"/>
          </a:p>
        </p:txBody>
      </p:sp>
      <p:grpSp>
        <p:nvGrpSpPr>
          <p:cNvPr id="15" name="Group 14"/>
          <p:cNvGrpSpPr/>
          <p:nvPr/>
        </p:nvGrpSpPr>
        <p:grpSpPr>
          <a:xfrm>
            <a:off x="457682" y="2276872"/>
            <a:ext cx="5290517" cy="4581128"/>
            <a:chOff x="609600" y="1600200"/>
            <a:chExt cx="5724525" cy="5257800"/>
          </a:xfrm>
        </p:grpSpPr>
        <p:pic>
          <p:nvPicPr>
            <p:cNvPr id="16" name="Picture 15"/>
            <p:cNvPicPr>
              <a:picLocks noChangeAspect="1"/>
            </p:cNvPicPr>
            <p:nvPr/>
          </p:nvPicPr>
          <p:blipFill>
            <a:blip r:embed="rId5"/>
            <a:stretch>
              <a:fillRect/>
            </a:stretch>
          </p:blipFill>
          <p:spPr>
            <a:xfrm>
              <a:off x="685800" y="1600200"/>
              <a:ext cx="5648325" cy="5086489"/>
            </a:xfrm>
            <a:prstGeom prst="rect">
              <a:avLst/>
            </a:prstGeom>
          </p:spPr>
        </p:pic>
        <p:sp>
          <p:nvSpPr>
            <p:cNvPr id="18" name="Oval 17"/>
            <p:cNvSpPr/>
            <p:nvPr/>
          </p:nvSpPr>
          <p:spPr>
            <a:xfrm>
              <a:off x="609600" y="6019800"/>
              <a:ext cx="40386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063739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spcAft>
                <a:spcPts val="600"/>
              </a:spcAft>
            </a:pPr>
            <a:fld id="{71B31FE2-A67C-4F46-8272-87E87B80F42B}" type="slidenum">
              <a:rPr lang="en-US" sz="1000" b="0">
                <a:solidFill>
                  <a:schemeClr val="tx1">
                    <a:lumMod val="50000"/>
                    <a:lumOff val="50000"/>
                  </a:schemeClr>
                </a:solidFill>
                <a:latin typeface="+mn-lt"/>
                <a:ea typeface="+mn-ea"/>
              </a:rPr>
              <a:pPr eaLnBrk="1" hangingPunct="1">
                <a:spcAft>
                  <a:spcPts val="600"/>
                </a:spcAft>
              </a:pPr>
              <a:t>73</a:t>
            </a:fld>
            <a:endParaRPr lang="en-US" sz="1000" b="0">
              <a:solidFill>
                <a:schemeClr val="tx1">
                  <a:lumMod val="50000"/>
                  <a:lumOff val="50000"/>
                </a:schemeClr>
              </a:solidFill>
              <a:latin typeface="+mn-lt"/>
              <a:ea typeface="+mn-ea"/>
            </a:endParaRPr>
          </a:p>
        </p:txBody>
      </p:sp>
      <p:pic>
        <p:nvPicPr>
          <p:cNvPr id="6146" name="Picture 2">
            <a:extLst>
              <a:ext uri="{FF2B5EF4-FFF2-40B4-BE49-F238E27FC236}">
                <a16:creationId xmlns:a16="http://schemas.microsoft.com/office/drawing/2014/main" id="{F7715E31-BBFD-4573-9FB8-0F52D30122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0992"/>
            <a:ext cx="9144000" cy="146206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FEB3587-CF58-421D-ABB9-21E00F04B4A9}"/>
              </a:ext>
            </a:extLst>
          </p:cNvPr>
          <p:cNvSpPr/>
          <p:nvPr/>
        </p:nvSpPr>
        <p:spPr>
          <a:xfrm>
            <a:off x="329990" y="275189"/>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dirty="0">
                <a:solidFill>
                  <a:srgbClr val="FFFFFF"/>
                </a:solidFill>
              </a:rPr>
              <a:t>Student Password – How to change</a:t>
            </a:r>
          </a:p>
        </p:txBody>
      </p:sp>
      <p:sp>
        <p:nvSpPr>
          <p:cNvPr id="12" name="Rectangle 11">
            <a:extLst>
              <a:ext uri="{FF2B5EF4-FFF2-40B4-BE49-F238E27FC236}">
                <a16:creationId xmlns:a16="http://schemas.microsoft.com/office/drawing/2014/main" id="{1740FEA8-E231-491B-B26A-94C2585EB0BD}"/>
              </a:ext>
            </a:extLst>
          </p:cNvPr>
          <p:cNvSpPr/>
          <p:nvPr/>
        </p:nvSpPr>
        <p:spPr>
          <a:xfrm>
            <a:off x="92993" y="1643338"/>
            <a:ext cx="8958009" cy="830997"/>
          </a:xfrm>
          <a:prstGeom prst="rect">
            <a:avLst/>
          </a:prstGeom>
        </p:spPr>
        <p:txBody>
          <a:bodyPr wrap="square">
            <a:spAutoFit/>
          </a:bodyPr>
          <a:lstStyle/>
          <a:p>
            <a:pPr algn="just"/>
            <a:endParaRPr lang="en-US" sz="2400" dirty="0"/>
          </a:p>
          <a:p>
            <a:pPr algn="just"/>
            <a:endParaRPr lang="en-US" sz="2400" dirty="0"/>
          </a:p>
        </p:txBody>
      </p:sp>
      <p:sp>
        <p:nvSpPr>
          <p:cNvPr id="19" name="Content Placeholder 2"/>
          <p:cNvSpPr>
            <a:spLocks noGrp="1"/>
          </p:cNvSpPr>
          <p:nvPr>
            <p:ph idx="1"/>
          </p:nvPr>
        </p:nvSpPr>
        <p:spPr>
          <a:xfrm>
            <a:off x="550859" y="1762738"/>
            <a:ext cx="8042275" cy="5141168"/>
          </a:xfrm>
          <a:solidFill>
            <a:srgbClr val="00B0F0">
              <a:alpha val="0"/>
            </a:srgbClr>
          </a:solidFill>
        </p:spPr>
        <p:txBody>
          <a:bodyPr/>
          <a:lstStyle/>
          <a:p>
            <a:pPr marL="0" indent="0">
              <a:buNone/>
              <a:defRPr/>
            </a:pPr>
            <a:r>
              <a:rPr lang="en-US" sz="2000" dirty="0">
                <a:latin typeface="Arial Narrow" panose="020B0606020202030204" pitchFamily="34" charset="0"/>
              </a:rPr>
              <a:t>Students can reset both the PC/Weblearn – Moodle Login and Student Banner passwords from the FNU Website.</a:t>
            </a:r>
          </a:p>
          <a:p>
            <a:pPr>
              <a:defRPr/>
            </a:pPr>
            <a:endParaRPr lang="en-US" sz="2000" dirty="0">
              <a:latin typeface="Arial Narrow" panose="020B0606020202030204" pitchFamily="34" charset="0"/>
            </a:endParaRPr>
          </a:p>
          <a:p>
            <a:pPr marL="0" indent="0">
              <a:buNone/>
              <a:defRPr/>
            </a:pPr>
            <a:r>
              <a:rPr lang="en-US" sz="2000" b="1" dirty="0">
                <a:latin typeface="Arial Narrow" panose="020B0606020202030204" pitchFamily="34" charset="0"/>
              </a:rPr>
              <a:t>Link:</a:t>
            </a:r>
            <a:r>
              <a:rPr lang="en-US" sz="1800" b="1" dirty="0">
                <a:hlinkClick r:id="rId4">
                  <a:extLst>
                    <a:ext uri="{A12FA001-AC4F-418D-AE19-62706E023703}">
                      <ahyp:hlinkClr xmlns:ahyp="http://schemas.microsoft.com/office/drawing/2018/hyperlinkcolor" val="tx"/>
                    </a:ext>
                  </a:extLst>
                </a:hlinkClick>
              </a:rPr>
              <a:t>https://services.fnu.ac.fj/</a:t>
            </a:r>
            <a:r>
              <a:rPr lang="en-US" sz="1800" b="1" dirty="0" err="1">
                <a:hlinkClick r:id="rId4">
                  <a:extLst>
                    <a:ext uri="{A12FA001-AC4F-418D-AE19-62706E023703}">
                      <ahyp:hlinkClr xmlns:ahyp="http://schemas.microsoft.com/office/drawing/2018/hyperlinkcolor" val="tx"/>
                    </a:ext>
                  </a:extLst>
                </a:hlinkClick>
              </a:rPr>
              <a:t>sms</a:t>
            </a:r>
            <a:r>
              <a:rPr lang="en-US" sz="1800" b="1" dirty="0">
                <a:hlinkClick r:id="rId4">
                  <a:extLst>
                    <a:ext uri="{A12FA001-AC4F-418D-AE19-62706E023703}">
                      <ahyp:hlinkClr xmlns:ahyp="http://schemas.microsoft.com/office/drawing/2018/hyperlinkcolor" val="tx"/>
                    </a:ext>
                  </a:extLst>
                </a:hlinkClick>
              </a:rPr>
              <a:t>/</a:t>
            </a:r>
            <a:endParaRPr lang="en-US" sz="1800" b="1" dirty="0"/>
          </a:p>
          <a:p>
            <a:pPr marL="0" indent="0">
              <a:buNone/>
              <a:defRPr/>
            </a:pPr>
            <a:endParaRPr lang="en-US" dirty="0"/>
          </a:p>
        </p:txBody>
      </p:sp>
      <p:pic>
        <p:nvPicPr>
          <p:cNvPr id="20" name="Picture 3"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982" y="3459088"/>
            <a:ext cx="7390544"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59712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1B31FE2-A67C-4F46-8272-87E87B80F42B}"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endParaRPr>
          </a:p>
        </p:txBody>
      </p:sp>
      <p:pic>
        <p:nvPicPr>
          <p:cNvPr id="3074" name="Picture 2">
            <a:extLst>
              <a:ext uri="{FF2B5EF4-FFF2-40B4-BE49-F238E27FC236}">
                <a16:creationId xmlns:a16="http://schemas.microsoft.com/office/drawing/2014/main" id="{C2E921C3-7966-4851-95AD-5CE333EE82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7901"/>
            <a:ext cx="9141276" cy="14616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17C6CCE-7979-4DFD-A6C5-D06B89121573}"/>
              </a:ext>
            </a:extLst>
          </p:cNvPr>
          <p:cNvSpPr/>
          <p:nvPr/>
        </p:nvSpPr>
        <p:spPr>
          <a:xfrm>
            <a:off x="1028699" y="294538"/>
            <a:ext cx="7421963"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Light" panose="020F0302020204030204"/>
                <a:ea typeface="+mn-ea"/>
                <a:cs typeface="+mn-cs"/>
              </a:rPr>
              <a:t>Banner Self Service - Guide</a:t>
            </a:r>
            <a:endParaRPr kumimoji="0" lang="en-US" sz="35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2" name="TextBox 1"/>
          <p:cNvSpPr txBox="1"/>
          <p:nvPr/>
        </p:nvSpPr>
        <p:spPr>
          <a:xfrm>
            <a:off x="469022" y="1772816"/>
            <a:ext cx="1798722" cy="369332"/>
          </a:xfrm>
          <a:prstGeom prst="rect">
            <a:avLst/>
          </a:prstGeom>
          <a:noFill/>
        </p:spPr>
        <p:txBody>
          <a:bodyPr wrap="square" rtlCol="0">
            <a:spAutoFit/>
          </a:bodyPr>
          <a:lstStyle/>
          <a:p>
            <a:r>
              <a:rPr lang="en-US" dirty="0"/>
              <a:t>Welcome Screen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 y="2455436"/>
            <a:ext cx="9144000" cy="3128608"/>
          </a:xfrm>
          <a:prstGeom prst="rect">
            <a:avLst/>
          </a:prstGeom>
        </p:spPr>
      </p:pic>
    </p:spTree>
    <p:custDataLst>
      <p:tags r:id="rId1"/>
    </p:custDataLst>
    <p:extLst>
      <p:ext uri="{BB962C8B-B14F-4D97-AF65-F5344CB8AC3E}">
        <p14:creationId xmlns:p14="http://schemas.microsoft.com/office/powerpoint/2010/main" val="950325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4" name="Slide Number Placeholder 4"/>
          <p:cNvSpPr>
            <a:spLocks noGrp="1"/>
          </p:cNvSpPr>
          <p:nvPr>
            <p:ph type="sldNum" sz="quarter" idx="12"/>
          </p:nvPr>
        </p:nvSpPr>
        <p:spPr bwMode="auto">
          <a:xfrm>
            <a:off x="8778240" y="6455431"/>
            <a:ext cx="334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fld id="{71B31FE2-A67C-4F46-8272-87E87B80F42B}"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ＭＳ Ｐゴシック" pitchFamily="34" charset="-128"/>
              <a:cs typeface="+mn-cs"/>
            </a:endParaRPr>
          </a:p>
        </p:txBody>
      </p:sp>
      <p:pic>
        <p:nvPicPr>
          <p:cNvPr id="3074" name="Picture 2">
            <a:extLst>
              <a:ext uri="{FF2B5EF4-FFF2-40B4-BE49-F238E27FC236}">
                <a16:creationId xmlns:a16="http://schemas.microsoft.com/office/drawing/2014/main" id="{C2E921C3-7966-4851-95AD-5CE333EE82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7901"/>
            <a:ext cx="9141276" cy="14616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17C6CCE-7979-4DFD-A6C5-D06B89121573}"/>
              </a:ext>
            </a:extLst>
          </p:cNvPr>
          <p:cNvSpPr/>
          <p:nvPr/>
        </p:nvSpPr>
        <p:spPr>
          <a:xfrm>
            <a:off x="1028699" y="294538"/>
            <a:ext cx="7421963"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Light" panose="020F0302020204030204"/>
                <a:ea typeface="+mn-ea"/>
                <a:cs typeface="+mn-cs"/>
              </a:rPr>
              <a:t>Banner Self Service - Guide</a:t>
            </a:r>
            <a:endParaRPr kumimoji="0" lang="en-US" sz="35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 y="1664951"/>
            <a:ext cx="9144000" cy="4677961"/>
          </a:xfrm>
          <a:prstGeom prst="rect">
            <a:avLst/>
          </a:prstGeom>
        </p:spPr>
      </p:pic>
    </p:spTree>
    <p:custDataLst>
      <p:tags r:id="rId1"/>
    </p:custDataLst>
    <p:extLst>
      <p:ext uri="{BB962C8B-B14F-4D97-AF65-F5344CB8AC3E}">
        <p14:creationId xmlns:p14="http://schemas.microsoft.com/office/powerpoint/2010/main" val="2275973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6"/>
</p:tagLst>
</file>

<file path=ppt/tags/tag10.xml><?xml version="1.0" encoding="utf-8"?>
<p:tagLst xmlns:a="http://schemas.openxmlformats.org/drawingml/2006/main" xmlns:r="http://schemas.openxmlformats.org/officeDocument/2006/relationships" xmlns:p="http://schemas.openxmlformats.org/presentationml/2006/main">
  <p:tag name="TIMING" val="|2.6"/>
</p:tagLst>
</file>

<file path=ppt/tags/tag11.xml><?xml version="1.0" encoding="utf-8"?>
<p:tagLst xmlns:a="http://schemas.openxmlformats.org/drawingml/2006/main" xmlns:r="http://schemas.openxmlformats.org/officeDocument/2006/relationships" xmlns:p="http://schemas.openxmlformats.org/presentationml/2006/main">
  <p:tag name="TIMING" val="|2.6"/>
</p:tagLst>
</file>

<file path=ppt/tags/tag12.xml><?xml version="1.0" encoding="utf-8"?>
<p:tagLst xmlns:a="http://schemas.openxmlformats.org/drawingml/2006/main" xmlns:r="http://schemas.openxmlformats.org/officeDocument/2006/relationships" xmlns:p="http://schemas.openxmlformats.org/presentationml/2006/main">
  <p:tag name="TIMING" val="|2.6"/>
</p:tagLst>
</file>

<file path=ppt/tags/tag13.xml><?xml version="1.0" encoding="utf-8"?>
<p:tagLst xmlns:a="http://schemas.openxmlformats.org/drawingml/2006/main" xmlns:r="http://schemas.openxmlformats.org/officeDocument/2006/relationships" xmlns:p="http://schemas.openxmlformats.org/presentationml/2006/main">
  <p:tag name="TIMING" val="|2.6"/>
</p:tagLst>
</file>

<file path=ppt/tags/tag14.xml><?xml version="1.0" encoding="utf-8"?>
<p:tagLst xmlns:a="http://schemas.openxmlformats.org/drawingml/2006/main" xmlns:r="http://schemas.openxmlformats.org/officeDocument/2006/relationships" xmlns:p="http://schemas.openxmlformats.org/presentationml/2006/main">
  <p:tag name="TIMING" val="|2.6"/>
</p:tagLst>
</file>

<file path=ppt/tags/tag15.xml><?xml version="1.0" encoding="utf-8"?>
<p:tagLst xmlns:a="http://schemas.openxmlformats.org/drawingml/2006/main" xmlns:r="http://schemas.openxmlformats.org/officeDocument/2006/relationships" xmlns:p="http://schemas.openxmlformats.org/presentationml/2006/main">
  <p:tag name="TIMING" val="|2.6"/>
</p:tagLst>
</file>

<file path=ppt/tags/tag16.xml><?xml version="1.0" encoding="utf-8"?>
<p:tagLst xmlns:a="http://schemas.openxmlformats.org/drawingml/2006/main" xmlns:r="http://schemas.openxmlformats.org/officeDocument/2006/relationships" xmlns:p="http://schemas.openxmlformats.org/presentationml/2006/main">
  <p:tag name="TIMING" val="|2.6"/>
</p:tagLst>
</file>

<file path=ppt/tags/tag17.xml><?xml version="1.0" encoding="utf-8"?>
<p:tagLst xmlns:a="http://schemas.openxmlformats.org/drawingml/2006/main" xmlns:r="http://schemas.openxmlformats.org/officeDocument/2006/relationships" xmlns:p="http://schemas.openxmlformats.org/presentationml/2006/main">
  <p:tag name="TIMING" val="|2.6"/>
</p:tagLst>
</file>

<file path=ppt/tags/tag18.xml><?xml version="1.0" encoding="utf-8"?>
<p:tagLst xmlns:a="http://schemas.openxmlformats.org/drawingml/2006/main" xmlns:r="http://schemas.openxmlformats.org/officeDocument/2006/relationships" xmlns:p="http://schemas.openxmlformats.org/presentationml/2006/main">
  <p:tag name="TIMING" val="|2.6"/>
</p:tagLst>
</file>

<file path=ppt/tags/tag19.xml><?xml version="1.0" encoding="utf-8"?>
<p:tagLst xmlns:a="http://schemas.openxmlformats.org/drawingml/2006/main" xmlns:r="http://schemas.openxmlformats.org/officeDocument/2006/relationships" xmlns:p="http://schemas.openxmlformats.org/presentationml/2006/main">
  <p:tag name="TIMING" val="|2.6"/>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ags/tag20.xml><?xml version="1.0" encoding="utf-8"?>
<p:tagLst xmlns:a="http://schemas.openxmlformats.org/drawingml/2006/main" xmlns:r="http://schemas.openxmlformats.org/officeDocument/2006/relationships" xmlns:p="http://schemas.openxmlformats.org/presentationml/2006/main">
  <p:tag name="TIMING" val="|2.6"/>
</p:tagLst>
</file>

<file path=ppt/tags/tag21.xml><?xml version="1.0" encoding="utf-8"?>
<p:tagLst xmlns:a="http://schemas.openxmlformats.org/drawingml/2006/main" xmlns:r="http://schemas.openxmlformats.org/officeDocument/2006/relationships" xmlns:p="http://schemas.openxmlformats.org/presentationml/2006/main">
  <p:tag name="TIMING" val="|2.6"/>
</p:tagLst>
</file>

<file path=ppt/tags/tag22.xml><?xml version="1.0" encoding="utf-8"?>
<p:tagLst xmlns:a="http://schemas.openxmlformats.org/drawingml/2006/main" xmlns:r="http://schemas.openxmlformats.org/officeDocument/2006/relationships" xmlns:p="http://schemas.openxmlformats.org/presentationml/2006/main">
  <p:tag name="TIMING" val="|2.6"/>
</p:tagLst>
</file>

<file path=ppt/tags/tag23.xml><?xml version="1.0" encoding="utf-8"?>
<p:tagLst xmlns:a="http://schemas.openxmlformats.org/drawingml/2006/main" xmlns:r="http://schemas.openxmlformats.org/officeDocument/2006/relationships" xmlns:p="http://schemas.openxmlformats.org/presentationml/2006/main">
  <p:tag name="TIMING" val="|2.6"/>
</p:tagLst>
</file>

<file path=ppt/tags/tag24.xml><?xml version="1.0" encoding="utf-8"?>
<p:tagLst xmlns:a="http://schemas.openxmlformats.org/drawingml/2006/main" xmlns:r="http://schemas.openxmlformats.org/officeDocument/2006/relationships" xmlns:p="http://schemas.openxmlformats.org/presentationml/2006/main">
  <p:tag name="TIMING" val="|2.8"/>
</p:tagLst>
</file>

<file path=ppt/tags/tag25.xml><?xml version="1.0" encoding="utf-8"?>
<p:tagLst xmlns:a="http://schemas.openxmlformats.org/drawingml/2006/main" xmlns:r="http://schemas.openxmlformats.org/officeDocument/2006/relationships" xmlns:p="http://schemas.openxmlformats.org/presentationml/2006/main">
  <p:tag name="TIMING" val="|2.2|8.7"/>
</p:tagLst>
</file>

<file path=ppt/tags/tag26.xml><?xml version="1.0" encoding="utf-8"?>
<p:tagLst xmlns:a="http://schemas.openxmlformats.org/drawingml/2006/main" xmlns:r="http://schemas.openxmlformats.org/officeDocument/2006/relationships" xmlns:p="http://schemas.openxmlformats.org/presentationml/2006/main">
  <p:tag name="TIMING" val="|2.6"/>
</p:tagLst>
</file>

<file path=ppt/tags/tag27.xml><?xml version="1.0" encoding="utf-8"?>
<p:tagLst xmlns:a="http://schemas.openxmlformats.org/drawingml/2006/main" xmlns:r="http://schemas.openxmlformats.org/officeDocument/2006/relationships" xmlns:p="http://schemas.openxmlformats.org/presentationml/2006/main">
  <p:tag name="TIMING" val="|2.6"/>
</p:tagLst>
</file>

<file path=ppt/tags/tag28.xml><?xml version="1.0" encoding="utf-8"?>
<p:tagLst xmlns:a="http://schemas.openxmlformats.org/drawingml/2006/main" xmlns:r="http://schemas.openxmlformats.org/officeDocument/2006/relationships" xmlns:p="http://schemas.openxmlformats.org/presentationml/2006/main">
  <p:tag name="TIMING" val="|2.6"/>
</p:tagLst>
</file>

<file path=ppt/tags/tag3.xml><?xml version="1.0" encoding="utf-8"?>
<p:tagLst xmlns:a="http://schemas.openxmlformats.org/drawingml/2006/main" xmlns:r="http://schemas.openxmlformats.org/officeDocument/2006/relationships" xmlns:p="http://schemas.openxmlformats.org/presentationml/2006/main">
  <p:tag name="TIMING" val="|2.6"/>
</p:tagLst>
</file>

<file path=ppt/tags/tag4.xml><?xml version="1.0" encoding="utf-8"?>
<p:tagLst xmlns:a="http://schemas.openxmlformats.org/drawingml/2006/main" xmlns:r="http://schemas.openxmlformats.org/officeDocument/2006/relationships" xmlns:p="http://schemas.openxmlformats.org/presentationml/2006/main">
  <p:tag name="TIMING" val="|2.6"/>
</p:tagLst>
</file>

<file path=ppt/tags/tag5.xml><?xml version="1.0" encoding="utf-8"?>
<p:tagLst xmlns:a="http://schemas.openxmlformats.org/drawingml/2006/main" xmlns:r="http://schemas.openxmlformats.org/officeDocument/2006/relationships" xmlns:p="http://schemas.openxmlformats.org/presentationml/2006/main">
  <p:tag name="TIMING" val="|2.6"/>
</p:tagLst>
</file>

<file path=ppt/tags/tag6.xml><?xml version="1.0" encoding="utf-8"?>
<p:tagLst xmlns:a="http://schemas.openxmlformats.org/drawingml/2006/main" xmlns:r="http://schemas.openxmlformats.org/officeDocument/2006/relationships" xmlns:p="http://schemas.openxmlformats.org/presentationml/2006/main">
  <p:tag name="TIMING" val="|2.6"/>
</p:tagLst>
</file>

<file path=ppt/tags/tag7.xml><?xml version="1.0" encoding="utf-8"?>
<p:tagLst xmlns:a="http://schemas.openxmlformats.org/drawingml/2006/main" xmlns:r="http://schemas.openxmlformats.org/officeDocument/2006/relationships" xmlns:p="http://schemas.openxmlformats.org/presentationml/2006/main">
  <p:tag name="TIMING" val="|2.6"/>
</p:tagLst>
</file>

<file path=ppt/tags/tag8.xml><?xml version="1.0" encoding="utf-8"?>
<p:tagLst xmlns:a="http://schemas.openxmlformats.org/drawingml/2006/main" xmlns:r="http://schemas.openxmlformats.org/officeDocument/2006/relationships" xmlns:p="http://schemas.openxmlformats.org/presentationml/2006/main">
  <p:tag name="TIMING" val="|2.6"/>
</p:tagLst>
</file>

<file path=ppt/tags/tag9.xml><?xml version="1.0" encoding="utf-8"?>
<p:tagLst xmlns:a="http://schemas.openxmlformats.org/drawingml/2006/main" xmlns:r="http://schemas.openxmlformats.org/officeDocument/2006/relationships" xmlns:p="http://schemas.openxmlformats.org/presentationml/2006/main">
  <p:tag name="TIMING" val="|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B38BC14CC25949B12D6314437BB5BF" ma:contentTypeVersion="14" ma:contentTypeDescription="Create a new document." ma:contentTypeScope="" ma:versionID="342830ff0f5da64da77169d7f3b830e2">
  <xsd:schema xmlns:xsd="http://www.w3.org/2001/XMLSchema" xmlns:xs="http://www.w3.org/2001/XMLSchema" xmlns:p="http://schemas.microsoft.com/office/2006/metadata/properties" xmlns:ns3="c327023e-9de6-4195-ab51-96a7e929d668" xmlns:ns4="e66a8b94-c7fd-4772-9a8f-cf64feb5175c" targetNamespace="http://schemas.microsoft.com/office/2006/metadata/properties" ma:root="true" ma:fieldsID="7a6ef6085382ed569a2c11cf057fb15b" ns3:_="" ns4:_="">
    <xsd:import namespace="c327023e-9de6-4195-ab51-96a7e929d668"/>
    <xsd:import namespace="e66a8b94-c7fd-4772-9a8f-cf64feb5175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27023e-9de6-4195-ab51-96a7e929d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6a8b94-c7fd-4772-9a8f-cf64feb5175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82154-29EC-46CB-BDCC-DABB2DCF5EE9}">
  <ds:schemaRefs>
    <ds:schemaRef ds:uri="http://schemas.microsoft.com/sharepoint/v3/contenttype/forms"/>
  </ds:schemaRefs>
</ds:datastoreItem>
</file>

<file path=customXml/itemProps2.xml><?xml version="1.0" encoding="utf-8"?>
<ds:datastoreItem xmlns:ds="http://schemas.openxmlformats.org/officeDocument/2006/customXml" ds:itemID="{93B57F4F-FA7A-4C04-A564-86A0420362ED}">
  <ds:schemaRefs>
    <ds:schemaRef ds:uri="e66a8b94-c7fd-4772-9a8f-cf64feb5175c"/>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c327023e-9de6-4195-ab51-96a7e929d668"/>
    <ds:schemaRef ds:uri="http://purl.org/dc/dcmitype/"/>
  </ds:schemaRefs>
</ds:datastoreItem>
</file>

<file path=customXml/itemProps3.xml><?xml version="1.0" encoding="utf-8"?>
<ds:datastoreItem xmlns:ds="http://schemas.openxmlformats.org/officeDocument/2006/customXml" ds:itemID="{CFBC3C32-9F09-4E06-BF52-ADBD7B590F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27023e-9de6-4195-ab51-96a7e929d668"/>
    <ds:schemaRef ds:uri="e66a8b94-c7fd-4772-9a8f-cf64feb517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6027</TotalTime>
  <Words>3468</Words>
  <Application>Microsoft Office PowerPoint</Application>
  <PresentationFormat>On-screen Show (4:3)</PresentationFormat>
  <Paragraphs>425</Paragraphs>
  <Slides>73</Slides>
  <Notes>3</Notes>
  <HiddenSlides>48</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ＭＳ Ｐゴシック</vt:lpstr>
      <vt:lpstr>Adobe Arabic</vt:lpstr>
      <vt:lpstr>Adobe Caslon Pro</vt:lpstr>
      <vt:lpstr>Arial</vt:lpstr>
      <vt:lpstr>Arial Black</vt:lpstr>
      <vt:lpstr>Arial Narrow</vt:lpstr>
      <vt:lpstr>Brush Script MT</vt:lpstr>
      <vt:lpstr>Calibri</vt:lpstr>
      <vt:lpstr>Calibri Light</vt:lpstr>
      <vt:lpstr>Wingdings</vt:lpstr>
      <vt:lpstr>Wingdings 2</vt:lpstr>
      <vt:lpstr>Office Theme</vt:lpstr>
      <vt:lpstr> DIVISION OF INFORMATION TECHNOLOGY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MOODLE GUIDE</vt:lpstr>
      <vt:lpstr>What do I need to access Moodle?</vt:lpstr>
      <vt:lpstr>What do I need to access Moodle?</vt:lpstr>
      <vt:lpstr>How do I log in to Moodle?</vt:lpstr>
      <vt:lpstr>Exploring my Moodle course page</vt:lpstr>
      <vt:lpstr>Exploring my Moodle course page</vt:lpstr>
      <vt:lpstr>Exploring my Moodle course page</vt:lpstr>
      <vt:lpstr>Engaging with Moodle</vt:lpstr>
      <vt:lpstr>Engaging with Moodle</vt:lpstr>
      <vt:lpstr>Explore the Moodle tools</vt:lpstr>
      <vt:lpstr>Explore the Moodle tools</vt:lpstr>
      <vt:lpstr>PowerPoint Presentation</vt:lpstr>
      <vt:lpstr>PowerPoint Presentation</vt:lpstr>
      <vt:lpstr>Forum</vt:lpstr>
      <vt:lpstr>PowerPoint Presentation</vt:lpstr>
      <vt:lpstr>When you click on advanced link , the page above will expand to include the following:</vt:lpstr>
      <vt:lpstr>PowerPoint Presentation</vt:lpstr>
      <vt:lpstr>Assignment</vt:lpstr>
      <vt:lpstr>PowerPoint Presentation</vt:lpstr>
      <vt:lpstr>If you are required to submit online text, then the text editor below will appear.</vt:lpstr>
      <vt:lpstr>PowerPoint Presentation</vt:lpstr>
      <vt:lpstr>PowerPoint Presentation</vt:lpstr>
      <vt:lpstr>PowerPoint Presentation</vt:lpstr>
      <vt:lpstr>PowerPoint Presentation</vt:lpstr>
      <vt:lpstr>Quiz</vt:lpstr>
      <vt:lpstr>PowerPoint Presentation</vt:lpstr>
      <vt:lpstr>PowerPoint Presentation</vt:lpstr>
      <vt:lpstr>PowerPoint Presentation</vt:lpstr>
      <vt:lpstr>Practice Moodle tools</vt:lpstr>
      <vt:lpstr>How do I logout of Moodle? </vt:lpstr>
      <vt:lpstr>Where do I get more Moodle help?</vt:lpstr>
      <vt:lpstr>Student Email Password Registration </vt:lpstr>
      <vt:lpstr>PowerPoint Presentation</vt:lpstr>
      <vt:lpstr>PowerPoint Presentation</vt:lpstr>
      <vt:lpstr>PowerPoint Presentation</vt:lpstr>
      <vt:lpstr>PowerPoint Presentation</vt:lpstr>
      <vt:lpstr>PowerPoint Presentation</vt:lpstr>
      <vt:lpstr>Student Email Password Reset Guide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ON  FIJI NATIONAL  UNIVERSITY</dc:title>
  <dc:creator>Kamlesh Prasad (ICT)</dc:creator>
  <cp:lastModifiedBy>Charanjeet Singh</cp:lastModifiedBy>
  <cp:revision>228</cp:revision>
  <dcterms:created xsi:type="dcterms:W3CDTF">2015-01-26T22:55:51Z</dcterms:created>
  <dcterms:modified xsi:type="dcterms:W3CDTF">2025-01-23T19:58:19Z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0x01010023B38BC14CC25949B12D6314437BB5BF</vt:lpwstr>
  </property>
</Properties>
</file>