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2" r:id="rId2"/>
  </p:sldMasterIdLst>
  <p:notesMasterIdLst>
    <p:notesMasterId r:id="rId43"/>
  </p:notesMasterIdLst>
  <p:sldIdLst>
    <p:sldId id="263" r:id="rId3"/>
    <p:sldId id="257" r:id="rId4"/>
    <p:sldId id="264" r:id="rId5"/>
    <p:sldId id="258" r:id="rId6"/>
    <p:sldId id="262" r:id="rId7"/>
    <p:sldId id="265"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0" y="8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EDE4D-E52D-4A42-BA19-A6D8A6744A6D}" type="datetimeFigureOut">
              <a:rPr lang="en-AU" smtClean="0"/>
              <a:t>18/05/2020</a:t>
            </a:fld>
            <a:endParaRPr lang="en-AU"/>
          </a:p>
        </p:txBody>
      </p:sp>
      <p:sp>
        <p:nvSpPr>
          <p:cNvPr id="4" name="Slide Image Placeholder 3"/>
          <p:cNvSpPr>
            <a:spLocks noGrp="1" noRot="1" noChangeAspect="1"/>
          </p:cNvSpPr>
          <p:nvPr>
            <p:ph type="sldImg" idx="2"/>
          </p:nvPr>
        </p:nvSpPr>
        <p:spPr>
          <a:xfrm>
            <a:off x="1280734" y="860461"/>
            <a:ext cx="4114800" cy="3086099"/>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1CC21-A8A2-4C62-85E9-A31DC7F3A615}" type="slidenum">
              <a:rPr lang="en-AU" smtClean="0"/>
              <a:t>‹#›</a:t>
            </a:fld>
            <a:endParaRPr lang="en-AU"/>
          </a:p>
        </p:txBody>
      </p:sp>
    </p:spTree>
    <p:extLst>
      <p:ext uri="{BB962C8B-B14F-4D97-AF65-F5344CB8AC3E}">
        <p14:creationId xmlns:p14="http://schemas.microsoft.com/office/powerpoint/2010/main" val="3692579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FC372D-42AF-4E6B-88A2-5ACF17B677A9}" type="datetimeFigureOut">
              <a:rPr lang="en-US" smtClean="0"/>
              <a:t>5/18/2020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D69B06-16DD-4CB5-B5C4-A0B921E909C9}" type="slidenum">
              <a:rPr lang="en-US" smtClean="0"/>
              <a:t>‹#›</a:t>
            </a:fld>
            <a:endParaRPr lang="en-US"/>
          </a:p>
        </p:txBody>
      </p:sp>
    </p:spTree>
    <p:extLst>
      <p:ext uri="{BB962C8B-B14F-4D97-AF65-F5344CB8AC3E}">
        <p14:creationId xmlns:p14="http://schemas.microsoft.com/office/powerpoint/2010/main" val="336266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FC372D-42AF-4E6B-88A2-5ACF17B677A9}" type="datetimeFigureOut">
              <a:rPr lang="en-US" smtClean="0"/>
              <a:t>5/18/2020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D69B06-16DD-4CB5-B5C4-A0B921E909C9}" type="slidenum">
              <a:rPr lang="en-US" smtClean="0"/>
              <a:t>‹#›</a:t>
            </a:fld>
            <a:endParaRPr lang="en-US"/>
          </a:p>
        </p:txBody>
      </p:sp>
    </p:spTree>
    <p:extLst>
      <p:ext uri="{BB962C8B-B14F-4D97-AF65-F5344CB8AC3E}">
        <p14:creationId xmlns:p14="http://schemas.microsoft.com/office/powerpoint/2010/main" val="398258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FC372D-42AF-4E6B-88A2-5ACF17B677A9}" type="datetimeFigureOut">
              <a:rPr lang="en-US" smtClean="0"/>
              <a:t>5/18/2020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DD69B06-16DD-4CB5-B5C4-A0B921E909C9}" type="slidenum">
              <a:rPr lang="en-US" smtClean="0"/>
              <a:t>‹#›</a:t>
            </a:fld>
            <a:endParaRPr lang="en-US"/>
          </a:p>
        </p:txBody>
      </p:sp>
    </p:spTree>
    <p:extLst>
      <p:ext uri="{BB962C8B-B14F-4D97-AF65-F5344CB8AC3E}">
        <p14:creationId xmlns:p14="http://schemas.microsoft.com/office/powerpoint/2010/main" val="198705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772441F-05EC-497E-A476-79D5A638A827}" type="datetimeFigureOut">
              <a:rPr lang="en-AU" smtClean="0"/>
              <a:t>18/05/2020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E7C8E9-78ED-490C-AD53-4DE5E3EB32E0}" type="slidenum">
              <a:rPr lang="en-AU" smtClean="0"/>
              <a:t>‹#›</a:t>
            </a:fld>
            <a:endParaRPr lang="en-AU"/>
          </a:p>
        </p:txBody>
      </p:sp>
    </p:spTree>
    <p:extLst>
      <p:ext uri="{BB962C8B-B14F-4D97-AF65-F5344CB8AC3E}">
        <p14:creationId xmlns:p14="http://schemas.microsoft.com/office/powerpoint/2010/main" val="37954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772441F-05EC-497E-A476-79D5A638A827}" type="datetimeFigureOut">
              <a:rPr lang="en-AU" smtClean="0"/>
              <a:t>18/05/2020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E7C8E9-78ED-490C-AD53-4DE5E3EB32E0}" type="slidenum">
              <a:rPr lang="en-AU" smtClean="0"/>
              <a:t>‹#›</a:t>
            </a:fld>
            <a:endParaRPr lang="en-AU"/>
          </a:p>
        </p:txBody>
      </p:sp>
    </p:spTree>
    <p:extLst>
      <p:ext uri="{BB962C8B-B14F-4D97-AF65-F5344CB8AC3E}">
        <p14:creationId xmlns:p14="http://schemas.microsoft.com/office/powerpoint/2010/main" val="1646539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34200" y="-78234"/>
            <a:ext cx="1959867" cy="1959867"/>
          </a:xfrm>
          <a:prstGeom prst="rect">
            <a:avLst/>
          </a:prstGeom>
        </p:spPr>
      </p:pic>
      <p:cxnSp>
        <p:nvCxnSpPr>
          <p:cNvPr id="12" name="Straight Connector 11"/>
          <p:cNvCxnSpPr/>
          <p:nvPr userDrawn="1"/>
        </p:nvCxnSpPr>
        <p:spPr>
          <a:xfrm>
            <a:off x="6705600" y="0"/>
            <a:ext cx="0" cy="175260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65963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2441F-05EC-497E-A476-79D5A638A827}" type="datetimeFigureOut">
              <a:rPr lang="en-AU" smtClean="0"/>
              <a:t>18/05/2020</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7C8E9-78ED-490C-AD53-4DE5E3EB32E0}" type="slidenum">
              <a:rPr lang="en-AU" smtClean="0"/>
              <a:t>‹#›</a:t>
            </a:fld>
            <a:endParaRPr lang="en-AU"/>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344743529"/>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7e6-6QkcYm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ibguides.rutgers.edu/endnotetutorials/EndNoteX9" TargetMode="External"/><Relationship Id="rId2" Type="http://schemas.openxmlformats.org/officeDocument/2006/relationships/hyperlink" Target="https://www.youtube.com/watch?v=8KTDSl9OGgE" TargetMode="External"/><Relationship Id="rId1" Type="http://schemas.openxmlformats.org/officeDocument/2006/relationships/slideLayout" Target="../slideLayouts/slideLayout2.xml"/><Relationship Id="rId5" Type="http://schemas.openxmlformats.org/officeDocument/2006/relationships/hyperlink" Target="https://www.youtube.com/watch?v=GC0paEPQixg" TargetMode="External"/><Relationship Id="rId4" Type="http://schemas.openxmlformats.org/officeDocument/2006/relationships/hyperlink" Target="https://www.youtube.com/watch?v=7e6-6QkcYm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mailto:eo-pvcr@fnu.ac.fj"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886200"/>
            <a:ext cx="6858000" cy="1371600"/>
          </a:xfrm>
        </p:spPr>
        <p:txBody>
          <a:bodyPr>
            <a:normAutofit fontScale="70000" lnSpcReduction="20000"/>
          </a:bodyPr>
          <a:lstStyle/>
          <a:p>
            <a:r>
              <a:rPr lang="en-AU" sz="4000" dirty="0" smtClean="0">
                <a:solidFill>
                  <a:schemeClr val="bg1"/>
                </a:solidFill>
              </a:rPr>
              <a:t>Online EndNote Training</a:t>
            </a:r>
            <a:r>
              <a:rPr lang="en-AU" dirty="0" smtClean="0">
                <a:solidFill>
                  <a:schemeClr val="bg1"/>
                </a:solidFill>
              </a:rPr>
              <a:t> </a:t>
            </a:r>
            <a:r>
              <a:rPr lang="en-AU" sz="4000" dirty="0" smtClean="0">
                <a:solidFill>
                  <a:schemeClr val="bg1"/>
                </a:solidFill>
              </a:rPr>
              <a:t>for HDR Candidates</a:t>
            </a:r>
          </a:p>
          <a:p>
            <a:pPr algn="r"/>
            <a:endParaRPr lang="en-AU" sz="2000" dirty="0" smtClean="0">
              <a:solidFill>
                <a:schemeClr val="bg1"/>
              </a:solidFill>
            </a:endParaRPr>
          </a:p>
          <a:p>
            <a:pPr algn="r"/>
            <a:r>
              <a:rPr lang="en-AU" sz="2000" b="1" dirty="0" smtClean="0">
                <a:solidFill>
                  <a:schemeClr val="bg1"/>
                </a:solidFill>
              </a:rPr>
              <a:t>Office of the Pro Vice Chancellor – Research</a:t>
            </a:r>
          </a:p>
          <a:p>
            <a:pPr algn="r"/>
            <a:r>
              <a:rPr lang="en-AU" sz="2000" b="1" dirty="0" smtClean="0">
                <a:solidFill>
                  <a:schemeClr val="bg1"/>
                </a:solidFill>
              </a:rPr>
              <a:t>The Fiji  National University</a:t>
            </a:r>
            <a:endParaRPr lang="en-AU" sz="2000" b="1" dirty="0">
              <a:solidFill>
                <a:schemeClr val="bg1"/>
              </a:solidFill>
            </a:endParaRPr>
          </a:p>
        </p:txBody>
      </p:sp>
      <p:sp>
        <p:nvSpPr>
          <p:cNvPr id="4" name="Title 1"/>
          <p:cNvSpPr txBox="1">
            <a:spLocks/>
          </p:cNvSpPr>
          <p:nvPr/>
        </p:nvSpPr>
        <p:spPr>
          <a:xfrm>
            <a:off x="685800" y="2130425"/>
            <a:ext cx="7772400" cy="14700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bg1"/>
                </a:solidFill>
              </a:rPr>
              <a:t>EndNote</a:t>
            </a:r>
            <a:endParaRPr lang="en-US" b="1"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405696"/>
            <a:ext cx="3712472" cy="2459741"/>
          </a:xfrm>
          <a:prstGeom prst="rect">
            <a:avLst/>
          </a:prstGeom>
        </p:spPr>
      </p:pic>
    </p:spTree>
    <p:extLst>
      <p:ext uri="{BB962C8B-B14F-4D97-AF65-F5344CB8AC3E}">
        <p14:creationId xmlns:p14="http://schemas.microsoft.com/office/powerpoint/2010/main" val="1864563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6705600" cy="579438"/>
          </a:xfrm>
        </p:spPr>
        <p:txBody>
          <a:bodyPr>
            <a:normAutofit fontScale="90000"/>
          </a:bodyPr>
          <a:lstStyle/>
          <a:p>
            <a:r>
              <a:rPr lang="en-US" b="1" dirty="0">
                <a:solidFill>
                  <a:schemeClr val="bg1"/>
                </a:solidFill>
              </a:rPr>
              <a:t>Searching and grouping within Endnote</a:t>
            </a:r>
            <a:r>
              <a:rPr lang="en-US" dirty="0">
                <a:solidFill>
                  <a:schemeClr val="bg1"/>
                </a:solidFill>
              </a:rPr>
              <a:t/>
            </a:r>
            <a:br>
              <a:rPr lang="en-US" dirty="0">
                <a:solidFill>
                  <a:schemeClr val="bg1"/>
                </a:solidFill>
              </a:rPr>
            </a:br>
            <a:endParaRPr lang="en-US" dirty="0">
              <a:solidFill>
                <a:schemeClr val="bg1"/>
              </a:solidFill>
            </a:endParaRPr>
          </a:p>
        </p:txBody>
      </p:sp>
      <p:pic>
        <p:nvPicPr>
          <p:cNvPr id="4" name="Content Placeholder 3"/>
          <p:cNvPicPr>
            <a:picLocks noGrp="1"/>
          </p:cNvPicPr>
          <p:nvPr>
            <p:ph idx="1"/>
          </p:nvPr>
        </p:nvPicPr>
        <p:blipFill>
          <a:blip r:embed="rId2"/>
          <a:stretch>
            <a:fillRect/>
          </a:stretch>
        </p:blipFill>
        <p:spPr>
          <a:xfrm>
            <a:off x="381000" y="2057399"/>
            <a:ext cx="8305800" cy="3669283"/>
          </a:xfrm>
          <a:prstGeom prst="rect">
            <a:avLst/>
          </a:prstGeom>
          <a:ln>
            <a:solidFill>
              <a:schemeClr val="accent1"/>
            </a:solidFill>
          </a:ln>
        </p:spPr>
      </p:pic>
      <p:sp>
        <p:nvSpPr>
          <p:cNvPr id="6" name="Rounded Rectangular Callout 5"/>
          <p:cNvSpPr>
            <a:spLocks noChangeArrowheads="1"/>
          </p:cNvSpPr>
          <p:nvPr/>
        </p:nvSpPr>
        <p:spPr bwMode="auto">
          <a:xfrm>
            <a:off x="7735455" y="4724400"/>
            <a:ext cx="914400" cy="342900"/>
          </a:xfrm>
          <a:prstGeom prst="wedgeRoundRectCallout">
            <a:avLst>
              <a:gd name="adj1" fmla="val -17014"/>
              <a:gd name="adj2" fmla="val 166852"/>
              <a:gd name="adj3" fmla="val 16667"/>
            </a:avLst>
          </a:prstGeom>
          <a:solidFill>
            <a:schemeClr val="accent1">
              <a:lumMod val="100000"/>
              <a:lumOff val="0"/>
            </a:schemeClr>
          </a:solidFill>
          <a:ln w="12700">
            <a:solidFill>
              <a:schemeClr val="accent1">
                <a:lumMod val="50000"/>
                <a:lumOff val="0"/>
              </a:schemeClr>
            </a:solidFill>
            <a:miter lim="800000"/>
            <a:headEnd/>
            <a:tailEnd/>
          </a:ln>
        </p:spPr>
        <p:txBody>
          <a:bodyPr rot="0" vert="horz" wrap="square" lIns="91440" tIns="45720" rIns="91440" bIns="45720" anchor="ctr" anchorCtr="0" upright="1">
            <a:noAutofit/>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Layout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603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rmAutofit fontScale="90000"/>
          </a:bodyPr>
          <a:lstStyle/>
          <a:p>
            <a:r>
              <a:rPr lang="en-US" b="1" dirty="0">
                <a:solidFill>
                  <a:schemeClr val="bg1"/>
                </a:solidFill>
              </a:rPr>
              <a:t>The Groups Panel</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2209800"/>
            <a:ext cx="8229600" cy="3916363"/>
          </a:xfrm>
        </p:spPr>
        <p:txBody>
          <a:bodyPr/>
          <a:lstStyle/>
          <a:p>
            <a:pPr lvl="0"/>
            <a:r>
              <a:rPr lang="en-US" dirty="0"/>
              <a:t>There are several types of groups including Permanent, Temporary, and Custom Groups.</a:t>
            </a:r>
          </a:p>
          <a:p>
            <a:pPr lvl="0"/>
            <a:r>
              <a:rPr lang="en-US" dirty="0"/>
              <a:t>Deleting a reference from a Custom Group does not delete it from the Library.</a:t>
            </a:r>
          </a:p>
          <a:p>
            <a:pPr lvl="0"/>
            <a:r>
              <a:rPr lang="en-US" dirty="0"/>
              <a:t>Deleting a reference from a library also removes it from a group</a:t>
            </a:r>
          </a:p>
          <a:p>
            <a:pPr marL="0" indent="0">
              <a:buNone/>
            </a:pPr>
            <a:endParaRPr lang="en-US" dirty="0"/>
          </a:p>
        </p:txBody>
      </p:sp>
    </p:spTree>
    <p:extLst>
      <p:ext uri="{BB962C8B-B14F-4D97-AF65-F5344CB8AC3E}">
        <p14:creationId xmlns:p14="http://schemas.microsoft.com/office/powerpoint/2010/main" val="306281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Permanent </a:t>
            </a:r>
            <a:r>
              <a:rPr lang="en-US" b="1" dirty="0">
                <a:solidFill>
                  <a:schemeClr val="bg1"/>
                </a:solidFill>
              </a:rPr>
              <a:t>groups include:</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pPr marL="0" indent="0">
              <a:buNone/>
            </a:pPr>
            <a:endParaRPr lang="en-US" dirty="0" smtClean="0"/>
          </a:p>
          <a:p>
            <a:pPr lvl="0"/>
            <a:r>
              <a:rPr lang="en-US" dirty="0"/>
              <a:t>All References: Displays all of the references in the current Library.</a:t>
            </a:r>
          </a:p>
          <a:p>
            <a:pPr lvl="0"/>
            <a:r>
              <a:rPr lang="en-US" dirty="0"/>
              <a:t>Recently added: Contains references which have been recently added.</a:t>
            </a:r>
          </a:p>
          <a:p>
            <a:pPr lvl="0"/>
            <a:r>
              <a:rPr lang="en-US" dirty="0"/>
              <a:t>Unfiled: Contains any references in your Library that have not been allocated to a group.</a:t>
            </a:r>
          </a:p>
          <a:p>
            <a:pPr lvl="0"/>
            <a:r>
              <a:rPr lang="en-US" dirty="0"/>
              <a:t>Trash: Contains the references you have removed from the Library by highlighting references and selecting Move References to Trash. While the references are no longer in your Library, they are not completely deleted until you go to the Groups menu and select Empty Trash.</a:t>
            </a:r>
          </a:p>
          <a:p>
            <a:pPr marL="0" indent="0">
              <a:buNone/>
            </a:pPr>
            <a:endParaRPr lang="en-US" dirty="0"/>
          </a:p>
        </p:txBody>
      </p:sp>
    </p:spTree>
    <p:extLst>
      <p:ext uri="{BB962C8B-B14F-4D97-AF65-F5344CB8AC3E}">
        <p14:creationId xmlns:p14="http://schemas.microsoft.com/office/powerpoint/2010/main" val="399543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b="1" dirty="0">
                <a:solidFill>
                  <a:schemeClr val="bg1"/>
                </a:solidFill>
              </a:rPr>
              <a:t>Temporary groups include:</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dirty="0" smtClean="0"/>
          </a:p>
          <a:p>
            <a:pPr lvl="0"/>
            <a:r>
              <a:rPr lang="en-US" dirty="0"/>
              <a:t>Copied References: Using the copy and paste commands to transfer references.</a:t>
            </a:r>
          </a:p>
          <a:p>
            <a:pPr lvl="0"/>
            <a:r>
              <a:rPr lang="en-US" dirty="0"/>
              <a:t>Duplicate References: Displays the results of duplicate detection in your Library. </a:t>
            </a:r>
          </a:p>
          <a:p>
            <a:pPr lvl="0"/>
            <a:r>
              <a:rPr lang="en-US" dirty="0"/>
              <a:t>Imported References: Displays the last set of references imported into the Library with the File&gt;Import command, or through direct Export from a database.</a:t>
            </a:r>
          </a:p>
          <a:p>
            <a:r>
              <a:rPr lang="en-US" dirty="0"/>
              <a:t>Search Results: Displays the most recent search results</a:t>
            </a:r>
            <a:r>
              <a:rPr lang="en-US" dirty="0" smtClean="0"/>
              <a:t>.</a:t>
            </a:r>
            <a:r>
              <a:rPr lang="en-US" b="1" dirty="0"/>
              <a:t> </a:t>
            </a:r>
            <a:endParaRPr lang="en-US" b="1" dirty="0" smtClean="0"/>
          </a:p>
          <a:p>
            <a:r>
              <a:rPr lang="en-US" b="1" dirty="0" smtClean="0"/>
              <a:t>Note</a:t>
            </a:r>
            <a:r>
              <a:rPr lang="en-US" b="1" dirty="0"/>
              <a:t>:</a:t>
            </a:r>
            <a:r>
              <a:rPr lang="en-US" dirty="0"/>
              <a:t> Temporary groups are deleted when a library is closed. Also, these temporary groups may be replaced as you use commands in EndNote.</a:t>
            </a:r>
          </a:p>
          <a:p>
            <a:pPr lvl="0"/>
            <a:endParaRPr lang="en-US" dirty="0"/>
          </a:p>
          <a:p>
            <a:pPr marL="0" indent="0">
              <a:buNone/>
            </a:pPr>
            <a:endParaRPr lang="en-US" dirty="0"/>
          </a:p>
        </p:txBody>
      </p:sp>
    </p:spTree>
    <p:extLst>
      <p:ext uri="{BB962C8B-B14F-4D97-AF65-F5344CB8AC3E}">
        <p14:creationId xmlns:p14="http://schemas.microsoft.com/office/powerpoint/2010/main" val="2453140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99214512"/>
              </p:ext>
            </p:extLst>
          </p:nvPr>
        </p:nvGraphicFramePr>
        <p:xfrm>
          <a:off x="1143000" y="1670366"/>
          <a:ext cx="7543800" cy="4273233"/>
        </p:xfrm>
        <a:graphic>
          <a:graphicData uri="http://schemas.openxmlformats.org/drawingml/2006/table">
            <a:tbl>
              <a:tblPr firstRow="1" firstCol="1" bandRow="1">
                <a:tableStyleId>{5C22544A-7EE6-4342-B048-85BDC9FD1C3A}</a:tableStyleId>
              </a:tblPr>
              <a:tblGrid>
                <a:gridCol w="4101762">
                  <a:extLst>
                    <a:ext uri="{9D8B030D-6E8A-4147-A177-3AD203B41FA5}">
                      <a16:colId xmlns:a16="http://schemas.microsoft.com/office/drawing/2014/main" val="334399495"/>
                    </a:ext>
                  </a:extLst>
                </a:gridCol>
                <a:gridCol w="3442038">
                  <a:extLst>
                    <a:ext uri="{9D8B030D-6E8A-4147-A177-3AD203B41FA5}">
                      <a16:colId xmlns:a16="http://schemas.microsoft.com/office/drawing/2014/main" val="1248809810"/>
                    </a:ext>
                  </a:extLst>
                </a:gridCol>
              </a:tblGrid>
              <a:tr h="2125906">
                <a:tc>
                  <a:txBody>
                    <a:bodyPr/>
                    <a:lstStyle/>
                    <a:p>
                      <a:pPr marL="0" marR="0" algn="l">
                        <a:lnSpc>
                          <a:spcPct val="107000"/>
                        </a:lnSpc>
                        <a:spcBef>
                          <a:spcPts val="0"/>
                        </a:spcBef>
                        <a:spcAft>
                          <a:spcPts val="0"/>
                        </a:spcAft>
                      </a:pPr>
                      <a:r>
                        <a:rPr lang="en-US" sz="1100" dirty="0">
                          <a:effectLst/>
                        </a:rPr>
                        <a:t>Customs Group</a:t>
                      </a:r>
                    </a:p>
                    <a:p>
                      <a:pPr marL="0" marR="0" algn="l">
                        <a:lnSpc>
                          <a:spcPct val="107000"/>
                        </a:lnSpc>
                        <a:spcBef>
                          <a:spcPts val="0"/>
                        </a:spcBef>
                        <a:spcAft>
                          <a:spcPts val="0"/>
                        </a:spcAft>
                      </a:pPr>
                      <a:r>
                        <a:rPr lang="en-US" sz="1100" dirty="0">
                          <a:effectLst/>
                        </a:rPr>
                        <a:t>Custom Groups make it easy to break a large library into subsets for later viewing.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a:spcBef>
                          <a:spcPts val="0"/>
                        </a:spcBef>
                        <a:spcAft>
                          <a:spcPts val="0"/>
                        </a:spcAft>
                        <a:buFont typeface="Wingdings" panose="05000000000000000000" pitchFamily="2" charset="2"/>
                        <a:buChar char=""/>
                      </a:pPr>
                      <a:r>
                        <a:rPr lang="en-US" sz="1100">
                          <a:effectLst/>
                        </a:rPr>
                        <a:t>From the Groups menu choose Create Group. </a:t>
                      </a:r>
                    </a:p>
                    <a:p>
                      <a:pPr marL="342900" marR="0" lvl="0" indent="-342900" algn="l">
                        <a:spcBef>
                          <a:spcPts val="0"/>
                        </a:spcBef>
                        <a:spcAft>
                          <a:spcPts val="0"/>
                        </a:spcAft>
                        <a:buFont typeface="Wingdings" panose="05000000000000000000" pitchFamily="2" charset="2"/>
                        <a:buChar char=""/>
                      </a:pPr>
                      <a:r>
                        <a:rPr lang="en-US" sz="1100">
                          <a:effectLst/>
                        </a:rPr>
                        <a:t>Give your group a name and press Enter. Alternatively, right-click on My Groups in the My Library pane and choose Create Group.</a:t>
                      </a:r>
                    </a:p>
                    <a:p>
                      <a:pPr marL="342900" marR="0" lvl="0" indent="-342900" algn="l">
                        <a:spcBef>
                          <a:spcPts val="0"/>
                        </a:spcBef>
                        <a:spcAft>
                          <a:spcPts val="0"/>
                        </a:spcAft>
                        <a:buFont typeface="Wingdings" panose="05000000000000000000" pitchFamily="2" charset="2"/>
                        <a:buChar char=""/>
                      </a:pPr>
                      <a:r>
                        <a:rPr lang="en-US" sz="1100">
                          <a:effectLst/>
                        </a:rPr>
                        <a:t>There are several ways to add records to a group; highlight the record(s) then use the drag &amp; drop method to move the reference(s) to the appropriate group, or from the Group menu choose Add References To and select the relevant group</a:t>
                      </a:r>
                      <a:endParaRPr lang="en-US" sz="11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9143664"/>
                  </a:ext>
                </a:extLst>
              </a:tr>
              <a:tr h="1009886">
                <a:tc>
                  <a:txBody>
                    <a:bodyPr/>
                    <a:lstStyle/>
                    <a:p>
                      <a:pPr marL="0" marR="0" algn="l">
                        <a:lnSpc>
                          <a:spcPct val="107000"/>
                        </a:lnSpc>
                        <a:spcBef>
                          <a:spcPts val="0"/>
                        </a:spcBef>
                        <a:spcAft>
                          <a:spcPts val="0"/>
                        </a:spcAft>
                      </a:pPr>
                      <a:r>
                        <a:rPr lang="en-US" sz="1100" dirty="0">
                          <a:effectLst/>
                        </a:rPr>
                        <a:t>Smart Groups</a:t>
                      </a:r>
                    </a:p>
                    <a:p>
                      <a:pPr marL="68580" marR="328930" algn="l">
                        <a:lnSpc>
                          <a:spcPct val="97000"/>
                        </a:lnSpc>
                        <a:spcBef>
                          <a:spcPts val="5"/>
                        </a:spcBef>
                        <a:spcAft>
                          <a:spcPts val="0"/>
                        </a:spcAft>
                      </a:pPr>
                      <a:r>
                        <a:rPr lang="en-US" sz="1100" dirty="0">
                          <a:effectLst/>
                        </a:rPr>
                        <a:t>SmartGroupshaveaninbuiltsearchqueryandcandynamicallyupdateasyouaddandeditreferencesinthe Library.</a:t>
                      </a:r>
                      <a:endParaRPr lang="en-US" sz="10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8580" marR="68580" marT="0" marB="0"/>
                </a:tc>
                <a:tc>
                  <a:txBody>
                    <a:bodyPr/>
                    <a:lstStyle/>
                    <a:p>
                      <a:pPr marL="342900" marR="328930" lvl="0" indent="-342900" algn="l">
                        <a:lnSpc>
                          <a:spcPct val="92000"/>
                        </a:lnSpc>
                        <a:spcBef>
                          <a:spcPts val="0"/>
                        </a:spcBef>
                        <a:spcAft>
                          <a:spcPts val="0"/>
                        </a:spcAft>
                        <a:buFont typeface="Wingdings" panose="05000000000000000000" pitchFamily="2" charset="2"/>
                        <a:buChar char=""/>
                      </a:pPr>
                      <a:r>
                        <a:rPr lang="en-US" sz="1100">
                          <a:effectLst/>
                        </a:rPr>
                        <a:t>From the </a:t>
                      </a:r>
                      <a:r>
                        <a:rPr lang="en-US" sz="1100" spc="20">
                          <a:effectLst/>
                        </a:rPr>
                        <a:t>Groups </a:t>
                      </a:r>
                      <a:r>
                        <a:rPr lang="en-US" sz="1100">
                          <a:effectLst/>
                        </a:rPr>
                        <a:t>menu, select </a:t>
                      </a:r>
                      <a:r>
                        <a:rPr lang="en-US" sz="1100" spc="20">
                          <a:effectLst/>
                        </a:rPr>
                        <a:t>Create Smart Group.</a:t>
                      </a:r>
                      <a:endParaRPr lang="en-US" sz="1000">
                        <a:effectLst/>
                      </a:endParaRPr>
                    </a:p>
                    <a:p>
                      <a:pPr marL="342900" marR="0" lvl="0" indent="-342900" algn="l">
                        <a:lnSpc>
                          <a:spcPct val="92000"/>
                        </a:lnSpc>
                        <a:spcBef>
                          <a:spcPts val="0"/>
                        </a:spcBef>
                        <a:spcAft>
                          <a:spcPts val="0"/>
                        </a:spcAft>
                        <a:buFont typeface="Wingdings" panose="05000000000000000000" pitchFamily="2" charset="2"/>
                        <a:buChar char=""/>
                      </a:pPr>
                      <a:r>
                        <a:rPr lang="en-US" sz="1100">
                          <a:effectLst/>
                        </a:rPr>
                        <a:t>At these arch dialoging era name for the group, a search strategy, and select</a:t>
                      </a:r>
                      <a:r>
                        <a:rPr lang="en-US" sz="1100" spc="20">
                          <a:effectLst/>
                        </a:rPr>
                        <a:t> Create.</a:t>
                      </a:r>
                      <a:endParaRPr lang="en-US" sz="1000">
                        <a:effectLst/>
                      </a:endParaRPr>
                    </a:p>
                    <a:p>
                      <a:pPr marL="140970" marR="0" indent="-114300" algn="l">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200692"/>
                  </a:ext>
                </a:extLst>
              </a:tr>
              <a:tr h="1137441">
                <a:tc>
                  <a:txBody>
                    <a:bodyPr/>
                    <a:lstStyle/>
                    <a:p>
                      <a:pPr marL="0" marR="0" algn="l">
                        <a:lnSpc>
                          <a:spcPct val="107000"/>
                        </a:lnSpc>
                        <a:spcBef>
                          <a:spcPts val="0"/>
                        </a:spcBef>
                        <a:spcAft>
                          <a:spcPts val="0"/>
                        </a:spcAft>
                      </a:pPr>
                      <a:r>
                        <a:rPr lang="en-US" sz="1100" dirty="0">
                          <a:effectLst/>
                        </a:rPr>
                        <a:t>Combination Groups</a:t>
                      </a:r>
                    </a:p>
                    <a:p>
                      <a:pPr marL="0" marR="0" algn="l">
                        <a:lnSpc>
                          <a:spcPct val="107000"/>
                        </a:lnSpc>
                        <a:spcBef>
                          <a:spcPts val="0"/>
                        </a:spcBef>
                        <a:spcAft>
                          <a:spcPts val="0"/>
                        </a:spcAft>
                      </a:pPr>
                      <a:r>
                        <a:rPr lang="en-US" sz="1100" dirty="0">
                          <a:effectLst/>
                        </a:rPr>
                        <a:t>Combination Groups used better organize EndNote references. </a:t>
                      </a:r>
                    </a:p>
                    <a:p>
                      <a:pPr marL="0" marR="0" algn="l">
                        <a:lnSpc>
                          <a:spcPct val="107000"/>
                        </a:lnSpc>
                        <a:spcBef>
                          <a:spcPts val="0"/>
                        </a:spcBef>
                        <a:spcAft>
                          <a:spcPts val="0"/>
                        </a:spcAft>
                      </a:pPr>
                      <a:r>
                        <a:rPr lang="en-US" sz="1100" dirty="0">
                          <a:effectLst/>
                        </a:rPr>
                        <a:t>Combine groups and use AND, OR, and NOT to create new, use </a:t>
                      </a:r>
                      <a:r>
                        <a:rPr lang="en-US" sz="1100" dirty="0" err="1">
                          <a:effectLst/>
                        </a:rPr>
                        <a:t>fulsmart</a:t>
                      </a:r>
                      <a:r>
                        <a:rPr lang="en-US" sz="1100" dirty="0">
                          <a:effectLst/>
                        </a:rPr>
                        <a:t> groups.</a:t>
                      </a:r>
                    </a:p>
                    <a:p>
                      <a:pPr marL="0" marR="0" algn="l">
                        <a:lnSpc>
                          <a:spcPct val="107000"/>
                        </a:lnSpc>
                        <a:spcBef>
                          <a:spcPts val="0"/>
                        </a:spcBef>
                        <a:spcAft>
                          <a:spcPts val="0"/>
                        </a:spcAft>
                      </a:pPr>
                      <a:r>
                        <a:rPr lang="en-US" sz="1100" dirty="0">
                          <a:effectLst/>
                        </a:rPr>
                        <a:t>Save references in groups and then save sets of groups in group sets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a:spcBef>
                          <a:spcPts val="0"/>
                        </a:spcBef>
                        <a:spcAft>
                          <a:spcPts val="0"/>
                        </a:spcAft>
                        <a:buFont typeface="Wingdings" panose="05000000000000000000" pitchFamily="2" charset="2"/>
                        <a:buChar char=""/>
                      </a:pPr>
                      <a:r>
                        <a:rPr lang="en-US" sz="1100" dirty="0">
                          <a:effectLst/>
                        </a:rPr>
                        <a:t>From the Groups menu, select Create From Groups</a:t>
                      </a:r>
                    </a:p>
                    <a:p>
                      <a:pPr marL="342900" marR="0" lvl="0" indent="-342900" algn="l">
                        <a:spcBef>
                          <a:spcPts val="0"/>
                        </a:spcBef>
                        <a:spcAft>
                          <a:spcPts val="0"/>
                        </a:spcAft>
                        <a:buFont typeface="Wingdings" panose="05000000000000000000" pitchFamily="2" charset="2"/>
                        <a:buChar char=""/>
                      </a:pPr>
                      <a:r>
                        <a:rPr lang="en-US" sz="1100" dirty="0">
                          <a:effectLst/>
                        </a:rPr>
                        <a:t>At the search dialog enter a name for the group, a search strategy, and select Create     </a:t>
                      </a: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9629963"/>
                  </a:ext>
                </a:extLst>
              </a:tr>
            </a:tbl>
          </a:graphicData>
        </a:graphic>
      </p:graphicFrame>
      <p:pic>
        <p:nvPicPr>
          <p:cNvPr id="1031"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81" y="1670367"/>
            <a:ext cx="560446"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50" y="3806982"/>
            <a:ext cx="541338" cy="4413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50" y="4756254"/>
            <a:ext cx="541338" cy="54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20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Group </a:t>
            </a:r>
            <a:r>
              <a:rPr lang="en-US" b="1" dirty="0">
                <a:solidFill>
                  <a:schemeClr val="bg1"/>
                </a:solidFill>
              </a:rPr>
              <a:t>Sets</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endParaRPr lang="en-US" dirty="0" smtClean="0"/>
          </a:p>
          <a:p>
            <a:pPr marL="0" indent="0">
              <a:buNone/>
            </a:pPr>
            <a:r>
              <a:rPr lang="en-US" dirty="0"/>
              <a:t>The Group set creates several groups, within one larger group. Group Sets can contain Custom Groups, Smart Groups, and Combination Groups.</a:t>
            </a:r>
          </a:p>
          <a:p>
            <a:pPr lvl="0"/>
            <a:r>
              <a:rPr lang="en-US" dirty="0"/>
              <a:t>From the Groups menu, select Create Group Set. Name your Group Set</a:t>
            </a:r>
          </a:p>
          <a:p>
            <a:endParaRPr lang="en-US" dirty="0"/>
          </a:p>
        </p:txBody>
      </p:sp>
    </p:spTree>
    <p:extLst>
      <p:ext uri="{BB962C8B-B14F-4D97-AF65-F5344CB8AC3E}">
        <p14:creationId xmlns:p14="http://schemas.microsoft.com/office/powerpoint/2010/main" val="418245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57200" y="1905000"/>
            <a:ext cx="8229600" cy="4196299"/>
          </a:xfrm>
          <a:prstGeom prst="rect">
            <a:avLst/>
          </a:prstGeom>
          <a:ln>
            <a:solidFill>
              <a:schemeClr val="accent1"/>
            </a:solidFill>
          </a:ln>
        </p:spPr>
      </p:pic>
    </p:spTree>
    <p:extLst>
      <p:ext uri="{BB962C8B-B14F-4D97-AF65-F5344CB8AC3E}">
        <p14:creationId xmlns:p14="http://schemas.microsoft.com/office/powerpoint/2010/main" val="250215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r>
              <a:rPr lang="en-US" sz="1800" dirty="0"/>
              <a:t>Right-click on My Groups in the My Library pane and choose Create Group Set. You can then drag and drop groups into it.</a:t>
            </a:r>
          </a:p>
          <a:p>
            <a:pPr marL="0" indent="0">
              <a:buNone/>
            </a:pPr>
            <a:endParaRPr lang="en-US" dirty="0"/>
          </a:p>
        </p:txBody>
      </p:sp>
      <p:pic>
        <p:nvPicPr>
          <p:cNvPr id="4" name="Picture 3"/>
          <p:cNvPicPr/>
          <p:nvPr/>
        </p:nvPicPr>
        <p:blipFill>
          <a:blip r:embed="rId2"/>
          <a:stretch>
            <a:fillRect/>
          </a:stretch>
        </p:blipFill>
        <p:spPr>
          <a:xfrm>
            <a:off x="2895600" y="2895600"/>
            <a:ext cx="4191000" cy="3124200"/>
          </a:xfrm>
          <a:prstGeom prst="rect">
            <a:avLst/>
          </a:prstGeom>
          <a:ln>
            <a:solidFill>
              <a:schemeClr val="accent1"/>
            </a:solidFill>
          </a:ln>
        </p:spPr>
      </p:pic>
    </p:spTree>
    <p:extLst>
      <p:ext uri="{BB962C8B-B14F-4D97-AF65-F5344CB8AC3E}">
        <p14:creationId xmlns:p14="http://schemas.microsoft.com/office/powerpoint/2010/main" val="3928580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331" y="976800"/>
            <a:ext cx="6629400" cy="655638"/>
          </a:xfrm>
        </p:spPr>
        <p:txBody>
          <a:bodyPr>
            <a:normAutofit fontScale="90000"/>
          </a:bodyPr>
          <a:lstStyle/>
          <a:p>
            <a:r>
              <a:rPr lang="en-US" b="1" dirty="0" smtClean="0">
                <a:solidFill>
                  <a:schemeClr val="bg1"/>
                </a:solidFill>
              </a:rPr>
              <a:t>	Opening </a:t>
            </a:r>
            <a:r>
              <a:rPr lang="en-US" b="1" dirty="0">
                <a:solidFill>
                  <a:schemeClr val="bg1"/>
                </a:solidFill>
              </a:rPr>
              <a:t>and Closing Libraries</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r>
              <a:rPr lang="en-US" b="1" dirty="0" smtClean="0"/>
              <a:t>Opening </a:t>
            </a:r>
            <a:r>
              <a:rPr lang="en-US" b="1" dirty="0"/>
              <a:t>a Library</a:t>
            </a:r>
            <a:endParaRPr lang="en-US" dirty="0"/>
          </a:p>
          <a:p>
            <a:pPr lvl="0"/>
            <a:r>
              <a:rPr lang="en-US" dirty="0"/>
              <a:t>From EndNote’s File menu select Open Library.</a:t>
            </a:r>
          </a:p>
          <a:p>
            <a:pPr lvl="0"/>
            <a:r>
              <a:rPr lang="en-US" dirty="0"/>
              <a:t>Locate your Library and click Open</a:t>
            </a:r>
            <a:r>
              <a:rPr lang="en-US" dirty="0" smtClean="0"/>
              <a:t>.</a:t>
            </a:r>
            <a:endParaRPr lang="en-US" dirty="0"/>
          </a:p>
          <a:p>
            <a:pPr marL="0" indent="0">
              <a:buNone/>
            </a:pPr>
            <a:r>
              <a:rPr lang="en-US" b="1" dirty="0"/>
              <a:t>Closing a Library</a:t>
            </a:r>
            <a:endParaRPr lang="en-US" dirty="0"/>
          </a:p>
          <a:p>
            <a:r>
              <a:rPr lang="en-US" dirty="0"/>
              <a:t>Choose Close Library from the File menu</a:t>
            </a:r>
            <a:r>
              <a:rPr lang="en-US" dirty="0" smtClean="0"/>
              <a:t>.</a:t>
            </a:r>
          </a:p>
          <a:p>
            <a:pPr marL="0" indent="0">
              <a:buNone/>
            </a:pPr>
            <a:r>
              <a:rPr lang="en-US" sz="1900" dirty="0"/>
              <a:t>End Note automatically saves your Custom Groups and style preferences. Closing a library does not quit the EndNote program. The best way to protect yourself from damaged files is to regularly backup your Library</a:t>
            </a:r>
          </a:p>
        </p:txBody>
      </p:sp>
    </p:spTree>
    <p:extLst>
      <p:ext uri="{BB962C8B-B14F-4D97-AF65-F5344CB8AC3E}">
        <p14:creationId xmlns:p14="http://schemas.microsoft.com/office/powerpoint/2010/main" val="404385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143000"/>
          </a:xfrm>
        </p:spPr>
        <p:txBody>
          <a:bodyPr>
            <a:noAutofit/>
          </a:bodyPr>
          <a:lstStyle/>
          <a:p>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Choosing </a:t>
            </a:r>
            <a:r>
              <a:rPr lang="en-US" sz="4000" b="1" dirty="0">
                <a:solidFill>
                  <a:schemeClr val="bg1"/>
                </a:solidFill>
              </a:rPr>
              <a:t>the preferred referencing style </a:t>
            </a: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r>
              <a:rPr lang="en-US" dirty="0"/>
              <a:t>References in your EndNote Library can be formatted in various bibliographic styles. The style presents what the in-text citations and bibliographies are to look like when completed</a:t>
            </a:r>
          </a:p>
          <a:p>
            <a:pPr marL="0" indent="0">
              <a:buNone/>
            </a:pPr>
            <a:endParaRPr lang="en-US" dirty="0"/>
          </a:p>
          <a:p>
            <a:pPr lvl="0"/>
            <a:r>
              <a:rPr lang="en-US" dirty="0"/>
              <a:t>On the main toolbar, click Edit, then Output Styles then select a new style from the list.</a:t>
            </a:r>
          </a:p>
          <a:p>
            <a:pPr lvl="0"/>
            <a:r>
              <a:rPr lang="en-US" dirty="0"/>
              <a:t>Click on a style to select it.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65826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5638" y="533400"/>
            <a:ext cx="5818762" cy="1371600"/>
          </a:xfrm>
        </p:spPr>
        <p:txBody>
          <a:bodyPr/>
          <a:lstStyle/>
          <a:p>
            <a:r>
              <a:rPr lang="en-AU" dirty="0" smtClean="0">
                <a:solidFill>
                  <a:schemeClr val="bg1"/>
                </a:solidFill>
              </a:rPr>
              <a:t>Introduction</a:t>
            </a:r>
            <a:endParaRPr lang="en-AU" dirty="0">
              <a:solidFill>
                <a:schemeClr val="bg1"/>
              </a:solidFill>
            </a:endParaRPr>
          </a:p>
        </p:txBody>
      </p:sp>
      <p:sp>
        <p:nvSpPr>
          <p:cNvPr id="3" name="Content Placeholder 2"/>
          <p:cNvSpPr>
            <a:spLocks noGrp="1"/>
          </p:cNvSpPr>
          <p:nvPr>
            <p:ph idx="1"/>
          </p:nvPr>
        </p:nvSpPr>
        <p:spPr>
          <a:xfrm>
            <a:off x="457200" y="2133600"/>
            <a:ext cx="8229600" cy="3992563"/>
          </a:xfrm>
        </p:spPr>
        <p:txBody>
          <a:bodyPr>
            <a:normAutofit fontScale="85000" lnSpcReduction="20000"/>
          </a:bodyPr>
          <a:lstStyle/>
          <a:p>
            <a:r>
              <a:rPr lang="en-US" dirty="0"/>
              <a:t>EndNote is a reference management program that allows you to create, store and manage your references and citations</a:t>
            </a:r>
            <a:r>
              <a:rPr lang="en-US" dirty="0" smtClean="0"/>
              <a:t>.</a:t>
            </a:r>
          </a:p>
          <a:p>
            <a:r>
              <a:rPr lang="en-US" dirty="0" smtClean="0"/>
              <a:t> </a:t>
            </a:r>
            <a:r>
              <a:rPr lang="en-US" dirty="0"/>
              <a:t>Reference information can be added manually, and/or imported from article databases and catalogues. </a:t>
            </a:r>
            <a:endParaRPr lang="en-US" dirty="0" smtClean="0"/>
          </a:p>
          <a:p>
            <a:r>
              <a:rPr lang="en-US" dirty="0" smtClean="0"/>
              <a:t>The </a:t>
            </a:r>
            <a:r>
              <a:rPr lang="en-US" dirty="0"/>
              <a:t>records stored in your personal EndNote Library can be used to create bibliographies instantly in a variety of bibliographic styles, and citations can be inserted into Word documents. </a:t>
            </a:r>
            <a:endParaRPr lang="en-US" dirty="0" smtClean="0"/>
          </a:p>
          <a:p>
            <a:r>
              <a:rPr lang="en-US" dirty="0" smtClean="0"/>
              <a:t>You </a:t>
            </a:r>
            <a:r>
              <a:rPr lang="en-US" dirty="0"/>
              <a:t>can also put PDF documents or other files into your EndNote Library</a:t>
            </a:r>
          </a:p>
          <a:p>
            <a:endParaRPr lang="en-AU" dirty="0"/>
          </a:p>
        </p:txBody>
      </p:sp>
    </p:spTree>
    <p:extLst>
      <p:ext uri="{BB962C8B-B14F-4D97-AF65-F5344CB8AC3E}">
        <p14:creationId xmlns:p14="http://schemas.microsoft.com/office/powerpoint/2010/main" val="2449092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664152" y="2057400"/>
            <a:ext cx="8029575" cy="4461669"/>
          </a:xfrm>
          <a:prstGeom prst="rect">
            <a:avLst/>
          </a:prstGeom>
          <a:ln>
            <a:solidFill>
              <a:schemeClr val="accent1"/>
            </a:solidFill>
          </a:ln>
        </p:spPr>
      </p:pic>
      <p:sp>
        <p:nvSpPr>
          <p:cNvPr id="5" name="Oval Callout 4"/>
          <p:cNvSpPr>
            <a:spLocks/>
          </p:cNvSpPr>
          <p:nvPr/>
        </p:nvSpPr>
        <p:spPr>
          <a:xfrm>
            <a:off x="2362200" y="1828800"/>
            <a:ext cx="3116580" cy="777240"/>
          </a:xfrm>
          <a:prstGeom prst="wedgeEllipseCallout">
            <a:avLst>
              <a:gd name="adj1" fmla="val -53333"/>
              <a:gd name="adj2" fmla="val 69363"/>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Choose the preferred style</a:t>
            </a:r>
            <a:r>
              <a:rPr lang="en-US" sz="1100" dirty="0">
                <a:effectLst/>
                <a:ea typeface="Calibri" panose="020F0502020204030204" pitchFamily="34" charset="0"/>
                <a:cs typeface="Times New Roman" panose="02020603050405020304" pitchFamily="18" charset="0"/>
              </a:rPr>
              <a:t> here</a:t>
            </a:r>
          </a:p>
        </p:txBody>
      </p:sp>
    </p:spTree>
    <p:extLst>
      <p:ext uri="{BB962C8B-B14F-4D97-AF65-F5344CB8AC3E}">
        <p14:creationId xmlns:p14="http://schemas.microsoft.com/office/powerpoint/2010/main" val="265806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65532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Importing full-text PDFs </a:t>
            </a:r>
            <a:br>
              <a:rPr lang="en-US" b="1" dirty="0" smtClean="0">
                <a:solidFill>
                  <a:schemeClr val="bg1"/>
                </a:solidFill>
              </a:rPr>
            </a:br>
            <a:r>
              <a:rPr lang="en-US" b="1" dirty="0" smtClean="0">
                <a:solidFill>
                  <a:schemeClr val="bg1"/>
                </a:solidFill>
              </a:rPr>
              <a:t>into your Endnote Library</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47500" lnSpcReduction="20000"/>
          </a:bodyPr>
          <a:lstStyle/>
          <a:p>
            <a:pPr marL="0" indent="0">
              <a:buNone/>
            </a:pPr>
            <a:endParaRPr lang="en-US" dirty="0" smtClean="0"/>
          </a:p>
          <a:p>
            <a:pPr marL="0" indent="0">
              <a:buNone/>
            </a:pPr>
            <a:endParaRPr lang="en-US" dirty="0" smtClean="0"/>
          </a:p>
          <a:p>
            <a:pPr marL="0" indent="0">
              <a:buNone/>
            </a:pPr>
            <a:r>
              <a:rPr lang="en-US" sz="4200" dirty="0" smtClean="0"/>
              <a:t>You </a:t>
            </a:r>
            <a:r>
              <a:rPr lang="en-US" sz="4200" dirty="0"/>
              <a:t>can import a PDF file or a folder of PDFs directly to your Library. EndNote automatically creates the reference for you when you import the PDF(s).</a:t>
            </a:r>
          </a:p>
          <a:p>
            <a:pPr marL="0" indent="0">
              <a:buNone/>
            </a:pPr>
            <a:r>
              <a:rPr lang="en-US" sz="4200" dirty="0"/>
              <a:t> </a:t>
            </a:r>
          </a:p>
          <a:p>
            <a:pPr lvl="0"/>
            <a:r>
              <a:rPr lang="en-US" sz="4200" dirty="0"/>
              <a:t>In your EndNote Library, go to File then scroll down to Import, selecting File.</a:t>
            </a:r>
          </a:p>
          <a:p>
            <a:pPr lvl="0"/>
            <a:r>
              <a:rPr lang="en-US" sz="4200" dirty="0"/>
              <a:t>Select Choose, and then find the PDF file you want to import.</a:t>
            </a:r>
          </a:p>
          <a:p>
            <a:pPr lvl="0"/>
            <a:r>
              <a:rPr lang="en-US" sz="4200" dirty="0"/>
              <a:t>From the Import Option drop-down menu select PDF, and then select Import.</a:t>
            </a:r>
          </a:p>
          <a:p>
            <a:pPr lvl="0"/>
            <a:r>
              <a:rPr lang="en-US" sz="4200" dirty="0"/>
              <a:t>To import a batch of PDFs, go to File then Import, and select Folder instead of File.</a:t>
            </a:r>
          </a:p>
          <a:p>
            <a:pPr lvl="0"/>
            <a:r>
              <a:rPr lang="en-US" sz="4200" dirty="0"/>
              <a:t>If you have sub-folders containing PDF files, ensure you select include files in subfolders before</a:t>
            </a:r>
          </a:p>
          <a:p>
            <a:pPr lvl="0"/>
            <a:r>
              <a:rPr lang="en-US" sz="4200" dirty="0"/>
              <a:t>Clicking Import.</a:t>
            </a:r>
          </a:p>
          <a:p>
            <a:pPr lvl="0"/>
            <a:r>
              <a:rPr lang="en-US" sz="4200" dirty="0"/>
              <a:t>You can import a PDF file or a folder of PDFs directly to your Library. </a:t>
            </a:r>
          </a:p>
          <a:p>
            <a:pPr marL="0" indent="0">
              <a:buNone/>
            </a:pPr>
            <a:endParaRPr lang="en-US" dirty="0"/>
          </a:p>
        </p:txBody>
      </p:sp>
    </p:spTree>
    <p:extLst>
      <p:ext uri="{BB962C8B-B14F-4D97-AF65-F5344CB8AC3E}">
        <p14:creationId xmlns:p14="http://schemas.microsoft.com/office/powerpoint/2010/main" val="2780762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6629400" cy="884238"/>
          </a:xfrm>
        </p:spPr>
        <p:txBody>
          <a:bodyPr>
            <a:normAutofit fontScale="90000"/>
          </a:bodyPr>
          <a:lstStyle/>
          <a:p>
            <a:r>
              <a:rPr lang="en-US" b="1" dirty="0">
                <a:solidFill>
                  <a:schemeClr val="bg1"/>
                </a:solidFill>
              </a:rPr>
              <a:t>Searching Endnote Library</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r>
              <a:rPr lang="en-US" b="1" dirty="0"/>
              <a:t>Quick Search</a:t>
            </a:r>
            <a:endParaRPr lang="en-US" dirty="0"/>
          </a:p>
          <a:p>
            <a:pPr marL="0" indent="0">
              <a:buNone/>
            </a:pPr>
            <a:r>
              <a:rPr lang="en-US" dirty="0"/>
              <a:t>To quickly search your entire Library, use the Quick Search item on the main toolbar. </a:t>
            </a:r>
          </a:p>
          <a:p>
            <a:pPr lvl="0"/>
            <a:r>
              <a:rPr lang="en-US" dirty="0"/>
              <a:t>Enter a word or phrase and press Enter.</a:t>
            </a:r>
          </a:p>
          <a:p>
            <a:pPr lvl="0"/>
            <a:r>
              <a:rPr lang="en-US" dirty="0"/>
              <a:t>To redisplay the contents of your entire EndNote Library: Select, References &gt; Show All References</a:t>
            </a:r>
          </a:p>
          <a:p>
            <a:pPr marL="0" indent="0">
              <a:buNone/>
            </a:pPr>
            <a:endParaRPr lang="en-US" dirty="0"/>
          </a:p>
        </p:txBody>
      </p:sp>
    </p:spTree>
    <p:extLst>
      <p:ext uri="{BB962C8B-B14F-4D97-AF65-F5344CB8AC3E}">
        <p14:creationId xmlns:p14="http://schemas.microsoft.com/office/powerpoint/2010/main" val="403141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57200" y="1906513"/>
            <a:ext cx="8229600" cy="4265687"/>
          </a:xfrm>
          <a:prstGeom prst="rect">
            <a:avLst/>
          </a:prstGeom>
          <a:ln>
            <a:solidFill>
              <a:schemeClr val="accent1"/>
            </a:solidFill>
          </a:ln>
        </p:spPr>
      </p:pic>
      <p:sp>
        <p:nvSpPr>
          <p:cNvPr id="5" name="Oval Callout 4"/>
          <p:cNvSpPr>
            <a:spLocks/>
          </p:cNvSpPr>
          <p:nvPr/>
        </p:nvSpPr>
        <p:spPr>
          <a:xfrm flipH="1">
            <a:off x="7162800" y="3108960"/>
            <a:ext cx="1524000" cy="624840"/>
          </a:xfrm>
          <a:prstGeom prst="wedgeEllipseCallout">
            <a:avLst>
              <a:gd name="adj1" fmla="val 116866"/>
              <a:gd name="adj2" fmla="val -18260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Type a word/phrase and press Enter</a:t>
            </a:r>
          </a:p>
        </p:txBody>
      </p:sp>
    </p:spTree>
    <p:extLst>
      <p:ext uri="{BB962C8B-B14F-4D97-AF65-F5344CB8AC3E}">
        <p14:creationId xmlns:p14="http://schemas.microsoft.com/office/powerpoint/2010/main" val="231405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Deleting </a:t>
            </a:r>
            <a:r>
              <a:rPr lang="en-US" b="1" dirty="0">
                <a:solidFill>
                  <a:schemeClr val="bg1"/>
                </a:solidFill>
              </a:rPr>
              <a:t>References</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pPr lvl="0"/>
            <a:r>
              <a:rPr lang="en-US" dirty="0"/>
              <a:t>Select (highlight) those references you want to delete.</a:t>
            </a:r>
          </a:p>
          <a:p>
            <a:pPr lvl="0"/>
            <a:r>
              <a:rPr lang="en-US" dirty="0"/>
              <a:t>One of the following actions moves the selected references to the Trash group:</a:t>
            </a:r>
          </a:p>
          <a:p>
            <a:pPr lvl="0"/>
            <a:r>
              <a:rPr lang="en-US" dirty="0"/>
              <a:t>Drag the selected references and drop them on the Trash group.</a:t>
            </a:r>
          </a:p>
          <a:p>
            <a:pPr lvl="0"/>
            <a:r>
              <a:rPr lang="en-US" dirty="0"/>
              <a:t>From the References menu, choose Move References to Trash (CTRL+D).</a:t>
            </a:r>
          </a:p>
          <a:p>
            <a:pPr lvl="0"/>
            <a:r>
              <a:rPr lang="en-US" dirty="0"/>
              <a:t>From the Edit menu, choose Cut (CTRL+X), which also stores the references temporarily on the Clipboard.</a:t>
            </a:r>
          </a:p>
          <a:p>
            <a:pPr lvl="0"/>
            <a:r>
              <a:rPr lang="en-US" dirty="0"/>
              <a:t>When certain to delete the references in the Trash, go to the References menu and choose Empty Trash.</a:t>
            </a:r>
          </a:p>
          <a:p>
            <a:pPr marL="0" indent="0">
              <a:buNone/>
            </a:pPr>
            <a:endParaRPr lang="en-US" dirty="0"/>
          </a:p>
        </p:txBody>
      </p:sp>
    </p:spTree>
    <p:extLst>
      <p:ext uri="{BB962C8B-B14F-4D97-AF65-F5344CB8AC3E}">
        <p14:creationId xmlns:p14="http://schemas.microsoft.com/office/powerpoint/2010/main" val="321426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Autofit/>
          </a:bodyPr>
          <a:lstStyle/>
          <a:p>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Importing </a:t>
            </a:r>
            <a:r>
              <a:rPr lang="en-US" sz="4000" b="1" dirty="0">
                <a:solidFill>
                  <a:schemeClr val="bg1"/>
                </a:solidFill>
              </a:rPr>
              <a:t>references </a:t>
            </a:r>
            <a:r>
              <a:rPr lang="en-US" sz="4000" b="1" dirty="0" smtClean="0">
                <a:solidFill>
                  <a:schemeClr val="bg1"/>
                </a:solidFill>
              </a:rPr>
              <a:t>from</a:t>
            </a:r>
            <a:br>
              <a:rPr lang="en-US" sz="4000" b="1" dirty="0" smtClean="0">
                <a:solidFill>
                  <a:schemeClr val="bg1"/>
                </a:solidFill>
              </a:rPr>
            </a:br>
            <a:r>
              <a:rPr lang="en-US" sz="4000" b="1" dirty="0" smtClean="0">
                <a:solidFill>
                  <a:schemeClr val="bg1"/>
                </a:solidFill>
              </a:rPr>
              <a:t> </a:t>
            </a:r>
            <a:r>
              <a:rPr lang="en-US" sz="4000" b="1" dirty="0">
                <a:solidFill>
                  <a:schemeClr val="bg1"/>
                </a:solidFill>
              </a:rPr>
              <a:t>the databases into Endnote</a:t>
            </a: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endParaRPr lang="en-US" dirty="0" smtClean="0"/>
          </a:p>
          <a:p>
            <a:pPr marL="0" indent="0">
              <a:buNone/>
            </a:pPr>
            <a:r>
              <a:rPr lang="en-US" dirty="0"/>
              <a:t>Three methods enable you to import references:</a:t>
            </a:r>
          </a:p>
          <a:p>
            <a:pPr lvl="0"/>
            <a:r>
              <a:rPr lang="en-US" dirty="0"/>
              <a:t>Direct Exporting</a:t>
            </a:r>
          </a:p>
          <a:p>
            <a:pPr lvl="0"/>
            <a:r>
              <a:rPr lang="en-US" dirty="0"/>
              <a:t>Filter Files</a:t>
            </a:r>
          </a:p>
          <a:p>
            <a:pPr lvl="0"/>
            <a:r>
              <a:rPr lang="en-US" dirty="0"/>
              <a:t>Connection Files</a:t>
            </a:r>
          </a:p>
          <a:p>
            <a:pPr marL="0" indent="0">
              <a:buNone/>
            </a:pPr>
            <a:r>
              <a:rPr lang="en-US" b="1" dirty="0"/>
              <a:t>Direct Exporting from FNU databases</a:t>
            </a:r>
            <a:endParaRPr lang="en-US" dirty="0"/>
          </a:p>
          <a:p>
            <a:r>
              <a:rPr lang="en-US" dirty="0"/>
              <a:t>Direct Exporting of references from a database into an EndNote library is the quickest and easiest method. </a:t>
            </a:r>
          </a:p>
          <a:p>
            <a:pPr marL="0" indent="0">
              <a:buNone/>
            </a:pPr>
            <a:endParaRPr lang="en-US" dirty="0"/>
          </a:p>
        </p:txBody>
      </p:sp>
    </p:spTree>
    <p:extLst>
      <p:ext uri="{BB962C8B-B14F-4D97-AF65-F5344CB8AC3E}">
        <p14:creationId xmlns:p14="http://schemas.microsoft.com/office/powerpoint/2010/main" val="507360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6553200" cy="884238"/>
          </a:xfrm>
        </p:spPr>
        <p:txBody>
          <a:bodyPr>
            <a:normAutofit fontScale="90000"/>
          </a:bodyPr>
          <a:lstStyle/>
          <a:p>
            <a:r>
              <a:rPr lang="en-US" b="1" dirty="0">
                <a:solidFill>
                  <a:schemeClr val="bg1"/>
                </a:solidFill>
              </a:rPr>
              <a:t>Example 1: Science Direct</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lvl="0"/>
            <a:endParaRPr lang="en-US" dirty="0" smtClean="0"/>
          </a:p>
          <a:p>
            <a:pPr lvl="0"/>
            <a:r>
              <a:rPr lang="en-US" dirty="0" smtClean="0"/>
              <a:t>Log </a:t>
            </a:r>
            <a:r>
              <a:rPr lang="en-US" dirty="0"/>
              <a:t>in as (FNU staff/students) to save your search results</a:t>
            </a:r>
          </a:p>
          <a:p>
            <a:pPr lvl="0"/>
            <a:r>
              <a:rPr lang="en-US" dirty="0"/>
              <a:t>Perform search and select the information to Export</a:t>
            </a:r>
          </a:p>
          <a:p>
            <a:pPr lvl="0"/>
            <a:r>
              <a:rPr lang="en-US" dirty="0"/>
              <a:t>Select Export from top of search results</a:t>
            </a:r>
          </a:p>
          <a:p>
            <a:pPr lvl="0"/>
            <a:r>
              <a:rPr lang="en-US" dirty="0"/>
              <a:t>Select Export citation to RIS format (for EndNote) to download the File</a:t>
            </a:r>
          </a:p>
          <a:p>
            <a:pPr lvl="0"/>
            <a:r>
              <a:rPr lang="en-US" dirty="0"/>
              <a:t>Click on the File to automatically import it into EndNote. The references will automatically add to a temporary group, Imported References</a:t>
            </a:r>
          </a:p>
          <a:p>
            <a:pPr marL="0" indent="0">
              <a:buNone/>
            </a:pPr>
            <a:endParaRPr lang="en-US" dirty="0"/>
          </a:p>
        </p:txBody>
      </p:sp>
    </p:spTree>
    <p:extLst>
      <p:ext uri="{BB962C8B-B14F-4D97-AF65-F5344CB8AC3E}">
        <p14:creationId xmlns:p14="http://schemas.microsoft.com/office/powerpoint/2010/main" val="19396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57200" y="1796256"/>
            <a:ext cx="8305800" cy="4133850"/>
          </a:xfrm>
          <a:prstGeom prst="rect">
            <a:avLst/>
          </a:prstGeom>
          <a:ln>
            <a:solidFill>
              <a:schemeClr val="accent1"/>
            </a:solidFill>
          </a:ln>
        </p:spPr>
      </p:pic>
    </p:spTree>
    <p:extLst>
      <p:ext uri="{BB962C8B-B14F-4D97-AF65-F5344CB8AC3E}">
        <p14:creationId xmlns:p14="http://schemas.microsoft.com/office/powerpoint/2010/main" val="2681344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467600" cy="960438"/>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t>
            </a:r>
            <a:r>
              <a:rPr lang="en-US" b="1" dirty="0" smtClean="0">
                <a:solidFill>
                  <a:schemeClr val="bg1"/>
                </a:solidFill>
              </a:rPr>
              <a:t>Example </a:t>
            </a:r>
            <a:r>
              <a:rPr lang="en-US" b="1" dirty="0">
                <a:solidFill>
                  <a:schemeClr val="bg1"/>
                </a:solidFill>
              </a:rPr>
              <a:t>2: EBSCO Host Super-package</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lvl="0"/>
            <a:r>
              <a:rPr lang="en-US" dirty="0"/>
              <a:t>Login as a registered user to save your search results.</a:t>
            </a:r>
          </a:p>
          <a:p>
            <a:pPr lvl="0"/>
            <a:r>
              <a:rPr lang="en-US" dirty="0"/>
              <a:t>Perform your search and mark your records by clicking on the Add to folder (folder icon) alongside each citation.</a:t>
            </a:r>
          </a:p>
          <a:p>
            <a:pPr lvl="0"/>
            <a:r>
              <a:rPr lang="en-US" dirty="0"/>
              <a:t>Click on the Folder icon in the header menu.</a:t>
            </a:r>
          </a:p>
          <a:p>
            <a:pPr lvl="0"/>
            <a:r>
              <a:rPr lang="en-US" dirty="0"/>
              <a:t>Select your records and click on the Export link.</a:t>
            </a:r>
          </a:p>
          <a:p>
            <a:pPr marL="0" indent="0">
              <a:buNone/>
            </a:pPr>
            <a:endParaRPr lang="en-US" dirty="0"/>
          </a:p>
        </p:txBody>
      </p:sp>
    </p:spTree>
    <p:extLst>
      <p:ext uri="{BB962C8B-B14F-4D97-AF65-F5344CB8AC3E}">
        <p14:creationId xmlns:p14="http://schemas.microsoft.com/office/powerpoint/2010/main" val="1921511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1628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a:solidFill>
                  <a:schemeClr val="bg1"/>
                </a:solidFill>
              </a:rPr>
              <a:t>	</a:t>
            </a:r>
            <a:r>
              <a:rPr lang="en-US" b="1" dirty="0" smtClean="0">
                <a:solidFill>
                  <a:schemeClr val="bg1"/>
                </a:solidFill>
              </a:rPr>
              <a:t>Example </a:t>
            </a:r>
            <a:r>
              <a:rPr lang="en-US" b="1" dirty="0">
                <a:solidFill>
                  <a:schemeClr val="bg1"/>
                </a:solidFill>
              </a:rPr>
              <a:t>3: </a:t>
            </a:r>
            <a:r>
              <a:rPr lang="en-US" b="1" dirty="0" smtClean="0">
                <a:solidFill>
                  <a:schemeClr val="bg1"/>
                </a:solidFill>
              </a:rPr>
              <a:t>ProQuest Central and </a:t>
            </a:r>
            <a:r>
              <a:rPr lang="en-US" b="1" dirty="0">
                <a:solidFill>
                  <a:schemeClr val="bg1"/>
                </a:solidFill>
              </a:rPr>
              <a:t>ProQuest EBook Central </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600200"/>
            <a:ext cx="8229600" cy="4525963"/>
          </a:xfrm>
        </p:spPr>
        <p:txBody>
          <a:bodyPr/>
          <a:lstStyle/>
          <a:p>
            <a:pPr marL="0" lvl="0" indent="0">
              <a:buNone/>
            </a:pPr>
            <a:endParaRPr lang="en-US" sz="1800" dirty="0"/>
          </a:p>
          <a:p>
            <a:pPr lvl="0"/>
            <a:r>
              <a:rPr lang="en-US" sz="1800" dirty="0" smtClean="0"/>
              <a:t>Log </a:t>
            </a:r>
            <a:r>
              <a:rPr lang="en-US" sz="1800" dirty="0"/>
              <a:t>in into the database as a student/staff of FNU</a:t>
            </a:r>
          </a:p>
          <a:p>
            <a:pPr lvl="0"/>
            <a:r>
              <a:rPr lang="en-US" sz="1800" dirty="0"/>
              <a:t>Perform the required search and click on folders</a:t>
            </a:r>
          </a:p>
          <a:p>
            <a:pPr marL="0" indent="0">
              <a:buNone/>
            </a:pPr>
            <a:endParaRPr lang="en-US" dirty="0"/>
          </a:p>
        </p:txBody>
      </p:sp>
      <p:pic>
        <p:nvPicPr>
          <p:cNvPr id="4" name="Picture 3"/>
          <p:cNvPicPr/>
          <p:nvPr/>
        </p:nvPicPr>
        <p:blipFill>
          <a:blip r:embed="rId2"/>
          <a:stretch>
            <a:fillRect/>
          </a:stretch>
        </p:blipFill>
        <p:spPr>
          <a:xfrm>
            <a:off x="762000" y="2590800"/>
            <a:ext cx="7620000" cy="3387725"/>
          </a:xfrm>
          <a:prstGeom prst="rect">
            <a:avLst/>
          </a:prstGeom>
          <a:ln>
            <a:solidFill>
              <a:schemeClr val="accent1"/>
            </a:solidFill>
          </a:ln>
        </p:spPr>
      </p:pic>
    </p:spTree>
    <p:extLst>
      <p:ext uri="{BB962C8B-B14F-4D97-AF65-F5344CB8AC3E}">
        <p14:creationId xmlns:p14="http://schemas.microsoft.com/office/powerpoint/2010/main" val="4228825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799" cy="1143000"/>
          </a:xfrm>
        </p:spPr>
        <p:txBody>
          <a:bodyPr/>
          <a:lstStyle/>
          <a:p>
            <a:r>
              <a:rPr lang="en-US" dirty="0" smtClean="0">
                <a:solidFill>
                  <a:schemeClr val="bg1"/>
                </a:solidFill>
              </a:rPr>
              <a:t>Creating EndNote Library</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t>Watch How to Use EndNote in Six Minutes</a:t>
            </a:r>
          </a:p>
          <a:p>
            <a:endParaRPr lang="en-US" dirty="0"/>
          </a:p>
          <a:p>
            <a:r>
              <a:rPr lang="en-US" b="1" u="sng" dirty="0" smtClean="0">
                <a:hlinkClick r:id="rId2"/>
              </a:rPr>
              <a:t>https</a:t>
            </a:r>
            <a:r>
              <a:rPr lang="en-US" b="1" u="sng" dirty="0">
                <a:hlinkClick r:id="rId2"/>
              </a:rPr>
              <a:t>://</a:t>
            </a:r>
            <a:r>
              <a:rPr lang="en-US" b="1" u="sng" dirty="0" smtClean="0">
                <a:hlinkClick r:id="rId2"/>
              </a:rPr>
              <a:t>www.youtube.com/watch?v=7e6-6QkcYm0</a:t>
            </a:r>
            <a:r>
              <a:rPr lang="en-US" b="1" u="sng" dirty="0" smtClean="0"/>
              <a:t> </a:t>
            </a:r>
          </a:p>
          <a:p>
            <a:pPr marL="0" indent="0">
              <a:buNone/>
            </a:pPr>
            <a:endParaRPr lang="en-US" u="sng" dirty="0" smtClean="0">
              <a:hlinkClick r:id="rId2"/>
            </a:endParaRPr>
          </a:p>
          <a:p>
            <a:pPr marL="0" indent="0">
              <a:buNone/>
            </a:pPr>
            <a:r>
              <a:rPr lang="en-US" u="sng" dirty="0" smtClean="0">
                <a:hlinkClick r:id="rId2"/>
              </a:rPr>
              <a:t>Copy and paste the above link to the browser </a:t>
            </a:r>
          </a:p>
          <a:p>
            <a:pPr marL="0" indent="0">
              <a:buNone/>
            </a:pPr>
            <a:endParaRPr lang="en-US" b="1" u="sng"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10981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706562"/>
          </a:xfrm>
        </p:spPr>
        <p:txBody>
          <a:bodyPr>
            <a:noAutofit/>
          </a:bodyPr>
          <a:lstStyle/>
          <a:p>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Example </a:t>
            </a:r>
            <a:r>
              <a:rPr lang="en-US" sz="4000" b="1" dirty="0">
                <a:solidFill>
                  <a:schemeClr val="bg1"/>
                </a:solidFill>
              </a:rPr>
              <a:t>4: Using Google </a:t>
            </a:r>
            <a:r>
              <a:rPr lang="en-US" sz="4000" b="1" dirty="0" smtClean="0">
                <a:solidFill>
                  <a:schemeClr val="bg1"/>
                </a:solidFill>
              </a:rPr>
              <a:t>Scholar</a:t>
            </a:r>
            <a:r>
              <a:rPr lang="en-US" sz="4000" b="1" dirty="0">
                <a:solidFill>
                  <a:schemeClr val="bg1"/>
                </a:solidFill>
              </a:rPr>
              <a:t> </a:t>
            </a:r>
            <a:r>
              <a:rPr lang="en-US" sz="4000" b="1" dirty="0" smtClean="0">
                <a:solidFill>
                  <a:schemeClr val="bg1"/>
                </a:solidFill>
              </a:rPr>
              <a:t>to </a:t>
            </a:r>
            <a:r>
              <a:rPr lang="en-US" sz="4000" b="1" dirty="0">
                <a:solidFill>
                  <a:schemeClr val="bg1"/>
                </a:solidFill>
              </a:rPr>
              <a:t>perform a search and </a:t>
            </a:r>
            <a:r>
              <a:rPr lang="en-US" sz="4000" b="1" dirty="0" smtClean="0">
                <a:solidFill>
                  <a:schemeClr val="bg1"/>
                </a:solidFill>
              </a:rPr>
              <a:t>import </a:t>
            </a:r>
            <a:r>
              <a:rPr lang="en-US" sz="4000" b="1" dirty="0">
                <a:solidFill>
                  <a:schemeClr val="bg1"/>
                </a:solidFill>
              </a:rPr>
              <a:t>into EndNote</a:t>
            </a: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p:nvPr/>
        </p:nvPicPr>
        <p:blipFill>
          <a:blip r:embed="rId2"/>
          <a:stretch>
            <a:fillRect/>
          </a:stretch>
        </p:blipFill>
        <p:spPr>
          <a:xfrm>
            <a:off x="533400" y="2057400"/>
            <a:ext cx="8153400" cy="3886200"/>
          </a:xfrm>
          <a:prstGeom prst="rect">
            <a:avLst/>
          </a:prstGeom>
          <a:ln>
            <a:solidFill>
              <a:schemeClr val="accent1"/>
            </a:solidFill>
          </a:ln>
        </p:spPr>
      </p:pic>
      <p:sp>
        <p:nvSpPr>
          <p:cNvPr id="5" name="Oval Callout 4"/>
          <p:cNvSpPr>
            <a:spLocks/>
          </p:cNvSpPr>
          <p:nvPr/>
        </p:nvSpPr>
        <p:spPr>
          <a:xfrm>
            <a:off x="3604260" y="2133600"/>
            <a:ext cx="1935480" cy="914400"/>
          </a:xfrm>
          <a:prstGeom prst="wedgeEllipseCallout">
            <a:avLst>
              <a:gd name="adj1" fmla="val -111349"/>
              <a:gd name="adj2" fmla="val -884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solidFill>
                  <a:srgbClr val="FFFFFF"/>
                </a:solidFill>
                <a:effectLst/>
                <a:ea typeface="Calibri" panose="020F0502020204030204" pitchFamily="34" charset="0"/>
                <a:cs typeface="Times New Roman" panose="02020603050405020304" pitchFamily="18" charset="0"/>
              </a:rPr>
              <a:t>1.Search from the Google Scholar page</a:t>
            </a:r>
            <a:endParaRPr lang="en-US" sz="1100" dirty="0">
              <a:effectLst/>
              <a:ea typeface="Calibri" panose="020F0502020204030204" pitchFamily="34" charset="0"/>
              <a:cs typeface="Times New Roman" panose="02020603050405020304" pitchFamily="18" charset="0"/>
            </a:endParaRPr>
          </a:p>
        </p:txBody>
      </p:sp>
      <p:sp>
        <p:nvSpPr>
          <p:cNvPr id="6" name="Oval Callout 5"/>
          <p:cNvSpPr>
            <a:spLocks/>
          </p:cNvSpPr>
          <p:nvPr/>
        </p:nvSpPr>
        <p:spPr>
          <a:xfrm>
            <a:off x="-152400" y="2819400"/>
            <a:ext cx="1828800" cy="1219200"/>
          </a:xfrm>
          <a:prstGeom prst="wedgeEllipseCallout">
            <a:avLst>
              <a:gd name="adj1" fmla="val 65158"/>
              <a:gd name="adj2" fmla="val -132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2.Select the “quotation </a:t>
            </a:r>
            <a:r>
              <a:rPr lang="en-US" sz="1100" b="1" dirty="0" err="1">
                <a:effectLst/>
                <a:ea typeface="Calibri" panose="020F0502020204030204" pitchFamily="34" charset="0"/>
                <a:cs typeface="Times New Roman" panose="02020603050405020304" pitchFamily="18" charset="0"/>
              </a:rPr>
              <a:t>mark“</a:t>
            </a:r>
            <a:r>
              <a:rPr lang="en-US" sz="1100" dirty="0" err="1">
                <a:effectLst/>
                <a:ea typeface="Calibri" panose="020F0502020204030204" pitchFamily="34" charset="0"/>
                <a:cs typeface="Times New Roman" panose="02020603050405020304" pitchFamily="18" charset="0"/>
              </a:rPr>
              <a:t>import</a:t>
            </a:r>
            <a:r>
              <a:rPr lang="en-US" sz="1100" dirty="0">
                <a:effectLst/>
                <a:ea typeface="Calibri" panose="020F0502020204030204" pitchFamily="34" charset="0"/>
                <a:cs typeface="Times New Roman" panose="02020603050405020304" pitchFamily="18" charset="0"/>
              </a:rPr>
              <a:t> EndNote</a:t>
            </a:r>
          </a:p>
        </p:txBody>
      </p:sp>
      <p:sp>
        <p:nvSpPr>
          <p:cNvPr id="7" name="Oval Callout 6"/>
          <p:cNvSpPr>
            <a:spLocks/>
          </p:cNvSpPr>
          <p:nvPr/>
        </p:nvSpPr>
        <p:spPr>
          <a:xfrm>
            <a:off x="5539740" y="4660627"/>
            <a:ext cx="1920240" cy="891540"/>
          </a:xfrm>
          <a:prstGeom prst="wedgeEllipseCallout">
            <a:avLst>
              <a:gd name="adj1" fmla="val -110407"/>
              <a:gd name="adj2" fmla="val -4561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effectLst/>
                <a:ea typeface="Calibri" panose="020F0502020204030204" pitchFamily="34" charset="0"/>
                <a:cs typeface="Times New Roman" panose="02020603050405020304" pitchFamily="18" charset="0"/>
              </a:rPr>
              <a:t>3. Select EndNote to export references</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575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401762"/>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Manually </a:t>
            </a:r>
            <a:r>
              <a:rPr lang="en-US" b="1" dirty="0">
                <a:solidFill>
                  <a:schemeClr val="bg1"/>
                </a:solidFill>
              </a:rPr>
              <a:t>adding references </a:t>
            </a:r>
            <a:r>
              <a:rPr lang="en-US" b="1" dirty="0" smtClean="0">
                <a:solidFill>
                  <a:schemeClr val="bg1"/>
                </a:solidFill>
              </a:rPr>
              <a:t/>
            </a:r>
            <a:br>
              <a:rPr lang="en-US" b="1" dirty="0" smtClean="0">
                <a:solidFill>
                  <a:schemeClr val="bg1"/>
                </a:solidFill>
              </a:rPr>
            </a:br>
            <a:r>
              <a:rPr lang="en-US" b="1" dirty="0" smtClean="0">
                <a:solidFill>
                  <a:schemeClr val="bg1"/>
                </a:solidFill>
              </a:rPr>
              <a:t>to </a:t>
            </a:r>
            <a:r>
              <a:rPr lang="en-US" b="1" dirty="0">
                <a:solidFill>
                  <a:schemeClr val="bg1"/>
                </a:solidFill>
              </a:rPr>
              <a:t>the Library</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pPr marL="0" lvl="0" indent="0">
              <a:buNone/>
            </a:pPr>
            <a:endParaRPr lang="en-US" dirty="0"/>
          </a:p>
          <a:p>
            <a:pPr marL="0" lvl="0" indent="0">
              <a:buNone/>
            </a:pPr>
            <a:r>
              <a:rPr lang="en-US" sz="2000" dirty="0" smtClean="0"/>
              <a:t>Open </a:t>
            </a:r>
            <a:r>
              <a:rPr lang="en-US" sz="2000" dirty="0"/>
              <a:t>your EndNote library.</a:t>
            </a:r>
          </a:p>
          <a:p>
            <a:pPr lvl="0"/>
            <a:r>
              <a:rPr lang="en-US" sz="2000" dirty="0"/>
              <a:t>Go to References </a:t>
            </a:r>
          </a:p>
          <a:p>
            <a:pPr lvl="0"/>
            <a:r>
              <a:rPr lang="en-US" sz="2000" dirty="0"/>
              <a:t>New Reference, or click this button:</a:t>
            </a:r>
          </a:p>
          <a:p>
            <a:pPr lvl="0"/>
            <a:r>
              <a:rPr lang="en-US" sz="2000" dirty="0"/>
              <a:t>Choose the correct reference type:</a:t>
            </a:r>
          </a:p>
          <a:p>
            <a:pPr marL="0" indent="0">
              <a:buNone/>
            </a:pPr>
            <a:endParaRPr lang="en-US" dirty="0"/>
          </a:p>
        </p:txBody>
      </p:sp>
      <p:pic>
        <p:nvPicPr>
          <p:cNvPr id="4" name="Picture 3"/>
          <p:cNvPicPr/>
          <p:nvPr/>
        </p:nvPicPr>
        <p:blipFill>
          <a:blip r:embed="rId2"/>
          <a:stretch>
            <a:fillRect/>
          </a:stretch>
        </p:blipFill>
        <p:spPr>
          <a:xfrm>
            <a:off x="1066800" y="3733800"/>
            <a:ext cx="5943600" cy="1862455"/>
          </a:xfrm>
          <a:prstGeom prst="rect">
            <a:avLst/>
          </a:prstGeom>
          <a:ln>
            <a:solidFill>
              <a:schemeClr val="accent1"/>
            </a:solidFill>
          </a:ln>
        </p:spPr>
      </p:pic>
      <p:sp>
        <p:nvSpPr>
          <p:cNvPr id="6" name="Oval 5"/>
          <p:cNvSpPr>
            <a:spLocks/>
          </p:cNvSpPr>
          <p:nvPr/>
        </p:nvSpPr>
        <p:spPr>
          <a:xfrm>
            <a:off x="3581400" y="3657600"/>
            <a:ext cx="304800" cy="9144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66375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381000" y="1524001"/>
            <a:ext cx="8305799" cy="4477544"/>
          </a:xfrm>
          <a:prstGeom prst="rect">
            <a:avLst/>
          </a:prstGeom>
          <a:ln>
            <a:solidFill>
              <a:schemeClr val="accent1"/>
            </a:solidFill>
          </a:ln>
        </p:spPr>
      </p:pic>
    </p:spTree>
    <p:extLst>
      <p:ext uri="{BB962C8B-B14F-4D97-AF65-F5344CB8AC3E}">
        <p14:creationId xmlns:p14="http://schemas.microsoft.com/office/powerpoint/2010/main" val="2125540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325562"/>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Inserting </a:t>
            </a:r>
            <a:r>
              <a:rPr lang="en-US" b="1" dirty="0">
                <a:solidFill>
                  <a:schemeClr val="bg1"/>
                </a:solidFill>
              </a:rPr>
              <a:t>in-text citations </a:t>
            </a:r>
            <a:r>
              <a:rPr lang="en-US" b="1" dirty="0" smtClean="0">
                <a:solidFill>
                  <a:schemeClr val="bg1"/>
                </a:solidFill>
              </a:rPr>
              <a:t/>
            </a:r>
            <a:br>
              <a:rPr lang="en-US" b="1" dirty="0" smtClean="0">
                <a:solidFill>
                  <a:schemeClr val="bg1"/>
                </a:solidFill>
              </a:rPr>
            </a:br>
            <a:r>
              <a:rPr lang="en-US" b="1" dirty="0" smtClean="0">
                <a:solidFill>
                  <a:schemeClr val="bg1"/>
                </a:solidFill>
              </a:rPr>
              <a:t>using </a:t>
            </a:r>
            <a:r>
              <a:rPr lang="en-US" b="1" dirty="0">
                <a:solidFill>
                  <a:schemeClr val="bg1"/>
                </a:solidFill>
              </a:rPr>
              <a:t>Microsoft work</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a:t>EndNote has a feature called </a:t>
            </a:r>
            <a:r>
              <a:rPr lang="en-US" dirty="0" smtClean="0"/>
              <a:t>‘</a:t>
            </a:r>
            <a:r>
              <a:rPr lang="en-US" b="1" dirty="0" smtClean="0"/>
              <a:t>Cite </a:t>
            </a:r>
            <a:r>
              <a:rPr lang="en-US" b="1" dirty="0"/>
              <a:t>While You </a:t>
            </a:r>
            <a:r>
              <a:rPr lang="en-US" b="1" dirty="0" smtClean="0"/>
              <a:t>Write</a:t>
            </a:r>
            <a:r>
              <a:rPr lang="en-US" dirty="0" smtClean="0"/>
              <a:t>’, </a:t>
            </a:r>
            <a:r>
              <a:rPr lang="en-US" dirty="0"/>
              <a:t>which starts creating bibliographies as soon as you insert your first citation into a Word document. Word 2016 has an EndNote tab that allows you to work between your Word document and the references in your EndNote library.</a:t>
            </a:r>
          </a:p>
          <a:p>
            <a:pPr marL="0" indent="0">
              <a:buNone/>
            </a:pPr>
            <a:endParaRPr lang="en-US" dirty="0"/>
          </a:p>
        </p:txBody>
      </p:sp>
    </p:spTree>
    <p:extLst>
      <p:ext uri="{BB962C8B-B14F-4D97-AF65-F5344CB8AC3E}">
        <p14:creationId xmlns:p14="http://schemas.microsoft.com/office/powerpoint/2010/main" val="245154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401762"/>
          </a:xfrm>
        </p:spPr>
        <p:txBody>
          <a:bodyPr>
            <a:noAutofit/>
          </a:bodyPr>
          <a:lstStyle/>
          <a:p>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Appropriate </a:t>
            </a:r>
            <a:r>
              <a:rPr lang="en-US" sz="4000" b="1" dirty="0">
                <a:solidFill>
                  <a:schemeClr val="bg1"/>
                </a:solidFill>
              </a:rPr>
              <a:t>referencing style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according </a:t>
            </a:r>
            <a:r>
              <a:rPr lang="en-US" sz="4000" b="1" dirty="0">
                <a:solidFill>
                  <a:schemeClr val="bg1"/>
                </a:solidFill>
              </a:rPr>
              <a:t>to the requirements</a:t>
            </a: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lvl="0"/>
            <a:r>
              <a:rPr lang="en-US" dirty="0"/>
              <a:t>In Word, click the </a:t>
            </a:r>
            <a:r>
              <a:rPr lang="en-US" b="1" dirty="0"/>
              <a:t>EndNote X9 </a:t>
            </a:r>
            <a:r>
              <a:rPr lang="en-US" dirty="0"/>
              <a:t>tab at the top of the screen to see the styles</a:t>
            </a:r>
          </a:p>
          <a:p>
            <a:pPr lvl="0"/>
            <a:r>
              <a:rPr lang="en-US" dirty="0"/>
              <a:t>In the </a:t>
            </a:r>
            <a:r>
              <a:rPr lang="en-US" b="1" dirty="0"/>
              <a:t>Bibliography </a:t>
            </a:r>
            <a:r>
              <a:rPr lang="en-US" dirty="0"/>
              <a:t>section at the top of your screen, click the drop-down menu next to </a:t>
            </a:r>
            <a:r>
              <a:rPr lang="en-US" b="1" dirty="0"/>
              <a:t>Style and select </a:t>
            </a:r>
            <a:endParaRPr lang="en-US" dirty="0"/>
          </a:p>
          <a:p>
            <a:pPr marL="0" indent="0">
              <a:buNone/>
            </a:pPr>
            <a:endParaRPr lang="en-US" dirty="0"/>
          </a:p>
        </p:txBody>
      </p:sp>
    </p:spTree>
    <p:extLst>
      <p:ext uri="{BB962C8B-B14F-4D97-AF65-F5344CB8AC3E}">
        <p14:creationId xmlns:p14="http://schemas.microsoft.com/office/powerpoint/2010/main" val="4259312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57200" y="2057400"/>
            <a:ext cx="8229600" cy="3962400"/>
          </a:xfrm>
          <a:prstGeom prst="rect">
            <a:avLst/>
          </a:prstGeom>
          <a:ln>
            <a:solidFill>
              <a:schemeClr val="accent1"/>
            </a:solidFill>
          </a:ln>
        </p:spPr>
      </p:pic>
      <p:sp>
        <p:nvSpPr>
          <p:cNvPr id="6" name="Oval Callout 5"/>
          <p:cNvSpPr>
            <a:spLocks/>
          </p:cNvSpPr>
          <p:nvPr/>
        </p:nvSpPr>
        <p:spPr>
          <a:xfrm>
            <a:off x="1981200" y="1600200"/>
            <a:ext cx="1958340" cy="624840"/>
          </a:xfrm>
          <a:prstGeom prst="wedgeEllipseCallout">
            <a:avLst>
              <a:gd name="adj1" fmla="val -72500"/>
              <a:gd name="adj2" fmla="val 7619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dirty="0">
                <a:solidFill>
                  <a:srgbClr val="FFFFFF"/>
                </a:solidFill>
                <a:effectLst/>
                <a:ea typeface="Calibri" panose="020F0502020204030204" pitchFamily="34" charset="0"/>
                <a:cs typeface="Times New Roman" panose="02020603050405020304" pitchFamily="18" charset="0"/>
              </a:rPr>
              <a:t>Select referencing style</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874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477962"/>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Inserting </a:t>
            </a:r>
            <a:r>
              <a:rPr lang="en-US" b="1" dirty="0">
                <a:solidFill>
                  <a:schemeClr val="bg1"/>
                </a:solidFill>
              </a:rPr>
              <a:t>In-Text </a:t>
            </a:r>
            <a:r>
              <a:rPr lang="en-US" b="1" dirty="0" smtClean="0">
                <a:solidFill>
                  <a:schemeClr val="bg1"/>
                </a:solidFill>
              </a:rPr>
              <a:t>Citations</a:t>
            </a:r>
            <a:br>
              <a:rPr lang="en-US" b="1" dirty="0" smtClean="0">
                <a:solidFill>
                  <a:schemeClr val="bg1"/>
                </a:solidFill>
              </a:rPr>
            </a:br>
            <a:r>
              <a:rPr lang="en-US" b="1" dirty="0" smtClean="0">
                <a:solidFill>
                  <a:schemeClr val="bg1"/>
                </a:solidFill>
              </a:rPr>
              <a:t> </a:t>
            </a:r>
            <a:r>
              <a:rPr lang="en-US" b="1" dirty="0">
                <a:solidFill>
                  <a:schemeClr val="bg1"/>
                </a:solidFill>
              </a:rPr>
              <a:t>in word document</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endParaRPr lang="en-US" dirty="0" smtClean="0"/>
          </a:p>
          <a:p>
            <a:pPr lvl="0"/>
            <a:r>
              <a:rPr lang="en-US" dirty="0"/>
              <a:t>Open a new word document with some text. </a:t>
            </a:r>
          </a:p>
          <a:p>
            <a:pPr lvl="0"/>
            <a:r>
              <a:rPr lang="en-US" dirty="0"/>
              <a:t>Click the cursor to a place where  would like the citation to appear </a:t>
            </a:r>
          </a:p>
          <a:p>
            <a:pPr lvl="0"/>
            <a:r>
              <a:rPr lang="en-US" dirty="0"/>
              <a:t>Click the EndNote X9 tab at the top of the screen to see the EndNote options in Word </a:t>
            </a:r>
          </a:p>
          <a:p>
            <a:pPr lvl="0"/>
            <a:r>
              <a:rPr lang="en-US" dirty="0"/>
              <a:t>Click Go to EndNote to switch to the EndNote library you have open. Highlight a reference of your choice </a:t>
            </a:r>
          </a:p>
          <a:p>
            <a:pPr lvl="0"/>
            <a:r>
              <a:rPr lang="en-US" dirty="0"/>
              <a:t>Click on Insert Citation from the options at the top of your screen (quotation marks). </a:t>
            </a:r>
          </a:p>
          <a:p>
            <a:pPr marL="0" indent="0">
              <a:buNone/>
            </a:pPr>
            <a:endParaRPr lang="en-US" dirty="0"/>
          </a:p>
        </p:txBody>
      </p:sp>
    </p:spTree>
    <p:extLst>
      <p:ext uri="{BB962C8B-B14F-4D97-AF65-F5344CB8AC3E}">
        <p14:creationId xmlns:p14="http://schemas.microsoft.com/office/powerpoint/2010/main" val="295901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57200" y="2133600"/>
            <a:ext cx="8229600" cy="3809999"/>
          </a:xfrm>
          <a:prstGeom prst="rect">
            <a:avLst/>
          </a:prstGeom>
          <a:ln>
            <a:solidFill>
              <a:schemeClr val="accent1"/>
            </a:solidFill>
          </a:ln>
        </p:spPr>
      </p:pic>
      <p:sp>
        <p:nvSpPr>
          <p:cNvPr id="6" name="Oval 5"/>
          <p:cNvSpPr>
            <a:spLocks/>
          </p:cNvSpPr>
          <p:nvPr/>
        </p:nvSpPr>
        <p:spPr>
          <a:xfrm>
            <a:off x="381000" y="2133600"/>
            <a:ext cx="533400" cy="1295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a:spLocks/>
          </p:cNvSpPr>
          <p:nvPr/>
        </p:nvSpPr>
        <p:spPr>
          <a:xfrm>
            <a:off x="5257800" y="1905000"/>
            <a:ext cx="762000" cy="533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Callout 7"/>
          <p:cNvSpPr>
            <a:spLocks/>
          </p:cNvSpPr>
          <p:nvPr/>
        </p:nvSpPr>
        <p:spPr>
          <a:xfrm>
            <a:off x="6019800" y="3276600"/>
            <a:ext cx="1524000" cy="1524000"/>
          </a:xfrm>
          <a:prstGeom prst="wedgeEllipseCallout">
            <a:avLst>
              <a:gd name="adj1" fmla="val -87433"/>
              <a:gd name="adj2" fmla="val -42392"/>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b="1">
                <a:effectLst/>
                <a:ea typeface="Calibri" panose="020F0502020204030204" pitchFamily="34" charset="0"/>
                <a:cs typeface="Times New Roman" panose="02020603050405020304" pitchFamily="18" charset="0"/>
              </a:rPr>
              <a:t>Click here for creating bibliography</a:t>
            </a:r>
            <a:endParaRPr lang="en-US"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6680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Creating </a:t>
            </a:r>
            <a:r>
              <a:rPr lang="en-US" b="1" dirty="0">
                <a:solidFill>
                  <a:schemeClr val="bg1"/>
                </a:solidFill>
              </a:rPr>
              <a:t>bibliography</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indent="0">
              <a:buNone/>
            </a:pPr>
            <a:endParaRPr lang="en-US" dirty="0" smtClean="0"/>
          </a:p>
          <a:p>
            <a:pPr marL="0" indent="0">
              <a:buNone/>
            </a:pPr>
            <a:endParaRPr lang="en-US" dirty="0" smtClean="0"/>
          </a:p>
          <a:p>
            <a:pPr marL="0" indent="0">
              <a:buNone/>
            </a:pPr>
            <a:r>
              <a:rPr lang="en-US" dirty="0"/>
              <a:t>Word and EndNote automatically format the references you add, inserting a bibliography at the end of your document. If new citations added to your text are not automatically appearing in your bibliography, click on the </a:t>
            </a:r>
            <a:r>
              <a:rPr lang="en-US" b="1" dirty="0"/>
              <a:t>Instant formatting </a:t>
            </a:r>
            <a:r>
              <a:rPr lang="en-US" dirty="0"/>
              <a:t>drop-down menu and select </a:t>
            </a:r>
            <a:r>
              <a:rPr lang="en-US" b="1" dirty="0"/>
              <a:t>Turn instant formatting on</a:t>
            </a:r>
            <a:r>
              <a:rPr lang="en-US" dirty="0"/>
              <a:t>. </a:t>
            </a:r>
            <a:endParaRPr lang="en-US" dirty="0" smtClean="0"/>
          </a:p>
          <a:p>
            <a:pPr marL="0" indent="0">
              <a:buNone/>
            </a:pPr>
            <a:r>
              <a:rPr lang="en-US" dirty="0"/>
              <a:t> </a:t>
            </a:r>
          </a:p>
          <a:p>
            <a:pPr marL="0" indent="0">
              <a:buNone/>
            </a:pPr>
            <a:r>
              <a:rPr lang="en-US" dirty="0"/>
              <a:t>If the references in your bibliography do not look correct, it may be that the information is wrong in your EndNote library. To fix this: </a:t>
            </a:r>
          </a:p>
          <a:p>
            <a:pPr marL="0" indent="0">
              <a:buNone/>
            </a:pPr>
            <a:r>
              <a:rPr lang="en-US" dirty="0"/>
              <a:t> </a:t>
            </a:r>
          </a:p>
          <a:p>
            <a:pPr lvl="0"/>
            <a:r>
              <a:rPr lang="en-US" dirty="0"/>
              <a:t>Go into your EndNote library and double click on the relevant reference </a:t>
            </a:r>
          </a:p>
          <a:p>
            <a:pPr lvl="0"/>
            <a:r>
              <a:rPr lang="en-US" dirty="0"/>
              <a:t>Manually edit the reference in your EndNote library </a:t>
            </a:r>
          </a:p>
          <a:p>
            <a:pPr lvl="0"/>
            <a:r>
              <a:rPr lang="en-US" dirty="0"/>
              <a:t>Go back to your Word document, select the </a:t>
            </a:r>
            <a:r>
              <a:rPr lang="en-US" b="1" dirty="0"/>
              <a:t>EndNote X9 </a:t>
            </a:r>
            <a:r>
              <a:rPr lang="en-US" dirty="0"/>
              <a:t>tab and, from the </a:t>
            </a:r>
            <a:r>
              <a:rPr lang="en-US" b="1" dirty="0"/>
              <a:t>Bibliography </a:t>
            </a:r>
            <a:r>
              <a:rPr lang="en-US" dirty="0"/>
              <a:t>box, select </a:t>
            </a:r>
            <a:r>
              <a:rPr lang="en-US" b="1" dirty="0"/>
              <a:t>Update Citations and Bibliography </a:t>
            </a:r>
            <a:endParaRPr lang="en-US" dirty="0"/>
          </a:p>
          <a:p>
            <a:pPr marL="0" indent="0">
              <a:buNone/>
            </a:pPr>
            <a:endParaRPr lang="en-US" dirty="0"/>
          </a:p>
        </p:txBody>
      </p:sp>
    </p:spTree>
    <p:extLst>
      <p:ext uri="{BB962C8B-B14F-4D97-AF65-F5344CB8AC3E}">
        <p14:creationId xmlns:p14="http://schemas.microsoft.com/office/powerpoint/2010/main" val="908754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6705600" cy="884238"/>
          </a:xfrm>
        </p:spPr>
        <p:txBody>
          <a:bodyPr>
            <a:normAutofit fontScale="90000"/>
          </a:bodyPr>
          <a:lstStyle/>
          <a:p>
            <a:r>
              <a:rPr lang="en-US" b="1" dirty="0">
                <a:solidFill>
                  <a:schemeClr val="bg1"/>
                </a:solidFill>
              </a:rPr>
              <a:t>Related training videos </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smtClean="0"/>
          </a:p>
          <a:p>
            <a:pPr lvl="1"/>
            <a:r>
              <a:rPr lang="en-US" sz="2000" b="1" u="sng" dirty="0">
                <a:hlinkClick r:id="rId2"/>
              </a:rPr>
              <a:t>https://www.youtube.com/watch?v=8KTDSl9OGgE</a:t>
            </a:r>
            <a:endParaRPr lang="en-US" sz="2000" dirty="0"/>
          </a:p>
          <a:p>
            <a:pPr lvl="1"/>
            <a:r>
              <a:rPr lang="en-US" sz="2000" b="1" u="sng" dirty="0">
                <a:hlinkClick r:id="rId3"/>
              </a:rPr>
              <a:t>https://libguides.rutgers.edu/endnotetutorials/EndNoteX9</a:t>
            </a:r>
            <a:endParaRPr lang="en-US" sz="2000" dirty="0"/>
          </a:p>
          <a:p>
            <a:pPr lvl="1"/>
            <a:r>
              <a:rPr lang="en-US" sz="2000" b="1" u="sng" dirty="0">
                <a:hlinkClick r:id="rId4"/>
              </a:rPr>
              <a:t>https://www.youtube.com/watch?v=7e6-6QkcYm0</a:t>
            </a:r>
            <a:endParaRPr lang="en-US" sz="2000" dirty="0"/>
          </a:p>
          <a:p>
            <a:pPr lvl="1"/>
            <a:r>
              <a:rPr lang="en-US" sz="2000" b="1" u="sng" dirty="0">
                <a:hlinkClick r:id="rId5"/>
              </a:rPr>
              <a:t>https://www.youtube.com/watch?v=GC0paEPQixg</a:t>
            </a:r>
            <a:endParaRPr lang="en-US" sz="2000" dirty="0"/>
          </a:p>
          <a:p>
            <a:pPr marL="0" indent="0">
              <a:buNone/>
            </a:pPr>
            <a:r>
              <a:rPr lang="en-US" dirty="0" smtClean="0"/>
              <a:t>Cut and paste the above links on the browser for additional training.</a:t>
            </a:r>
          </a:p>
          <a:p>
            <a:pPr marL="0" indent="0">
              <a:buNone/>
            </a:pPr>
            <a:endParaRPr lang="en-US" dirty="0"/>
          </a:p>
        </p:txBody>
      </p:sp>
    </p:spTree>
    <p:extLst>
      <p:ext uri="{BB962C8B-B14F-4D97-AF65-F5344CB8AC3E}">
        <p14:creationId xmlns:p14="http://schemas.microsoft.com/office/powerpoint/2010/main" val="73970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33401"/>
            <a:ext cx="6629400" cy="1143000"/>
          </a:xfrm>
        </p:spPr>
        <p:txBody>
          <a:bodyPr>
            <a:normAutofit fontScale="90000"/>
          </a:bodyPr>
          <a:lstStyle/>
          <a:p>
            <a:r>
              <a:rPr lang="en-US" b="1" dirty="0">
                <a:solidFill>
                  <a:schemeClr val="bg1"/>
                </a:solidFill>
              </a:rPr>
              <a:t>Creating Endnote Library</a:t>
            </a:r>
            <a:r>
              <a:rPr lang="en-US" dirty="0">
                <a:solidFill>
                  <a:schemeClr val="bg1"/>
                </a:solidFill>
              </a:rPr>
              <a:t/>
            </a:r>
            <a:br>
              <a:rPr lang="en-US" dirty="0">
                <a:solidFill>
                  <a:schemeClr val="bg1"/>
                </a:solidFill>
              </a:rPr>
            </a:br>
            <a:endParaRPr lang="en-AU" dirty="0">
              <a:solidFill>
                <a:schemeClr val="bg1"/>
              </a:solidFill>
            </a:endParaRPr>
          </a:p>
        </p:txBody>
      </p:sp>
      <p:sp>
        <p:nvSpPr>
          <p:cNvPr id="3" name="Subtitle 2"/>
          <p:cNvSpPr>
            <a:spLocks noGrp="1"/>
          </p:cNvSpPr>
          <p:nvPr>
            <p:ph type="subTitle" idx="1"/>
          </p:nvPr>
        </p:nvSpPr>
        <p:spPr>
          <a:xfrm>
            <a:off x="1371600" y="2133600"/>
            <a:ext cx="6400800" cy="3505200"/>
          </a:xfrm>
        </p:spPr>
        <p:txBody>
          <a:bodyPr>
            <a:normAutofit fontScale="62500" lnSpcReduction="20000"/>
          </a:bodyPr>
          <a:lstStyle/>
          <a:p>
            <a:pPr algn="just"/>
            <a:r>
              <a:rPr lang="en-US" dirty="0">
                <a:solidFill>
                  <a:schemeClr val="tx1"/>
                </a:solidFill>
              </a:rPr>
              <a:t>EndNote should always be opened from the start button, and not via Word.</a:t>
            </a:r>
          </a:p>
          <a:p>
            <a:pPr algn="just"/>
            <a:r>
              <a:rPr lang="en-US" dirty="0">
                <a:solidFill>
                  <a:schemeClr val="tx1"/>
                </a:solidFill>
              </a:rPr>
              <a:t>Saving a copy of your Library is useful if you want to take it with you to access on another computer. It is also important to have only one EndNote library. It is recommended using a local drive to save.</a:t>
            </a:r>
          </a:p>
          <a:p>
            <a:pPr marL="457200" lvl="0" indent="-457200" algn="l">
              <a:buFont typeface="Arial" panose="020B0604020202020204" pitchFamily="34" charset="0"/>
              <a:buChar char="•"/>
            </a:pPr>
            <a:r>
              <a:rPr lang="en-US" dirty="0">
                <a:solidFill>
                  <a:schemeClr val="tx1"/>
                </a:solidFill>
              </a:rPr>
              <a:t>Open the EndNote program from your Programs list.</a:t>
            </a:r>
          </a:p>
          <a:p>
            <a:pPr marL="457200" lvl="0" indent="-457200" algn="l">
              <a:buFont typeface="Arial" panose="020B0604020202020204" pitchFamily="34" charset="0"/>
              <a:buChar char="•"/>
            </a:pPr>
            <a:r>
              <a:rPr lang="en-US" dirty="0">
                <a:solidFill>
                  <a:schemeClr val="tx1"/>
                </a:solidFill>
              </a:rPr>
              <a:t>Select </a:t>
            </a:r>
            <a:r>
              <a:rPr lang="en-US" b="1" dirty="0">
                <a:solidFill>
                  <a:schemeClr val="tx1"/>
                </a:solidFill>
              </a:rPr>
              <a:t>File/New</a:t>
            </a:r>
            <a:r>
              <a:rPr lang="en-US" dirty="0">
                <a:solidFill>
                  <a:schemeClr val="tx1"/>
                </a:solidFill>
              </a:rPr>
              <a:t>.</a:t>
            </a:r>
          </a:p>
          <a:p>
            <a:pPr marL="457200" lvl="0" indent="-457200" algn="l">
              <a:buFont typeface="Arial" panose="020B0604020202020204" pitchFamily="34" charset="0"/>
              <a:buChar char="•"/>
            </a:pPr>
            <a:r>
              <a:rPr lang="en-US" dirty="0">
                <a:solidFill>
                  <a:schemeClr val="tx1"/>
                </a:solidFill>
              </a:rPr>
              <a:t>Name your new Library and choose where you want to save It.* (EndNote may default to saving it in your My Documents folder).</a:t>
            </a:r>
          </a:p>
          <a:p>
            <a:pPr marL="457200" lvl="0" indent="-457200" algn="l">
              <a:buFont typeface="Arial" panose="020B0604020202020204" pitchFamily="34" charset="0"/>
              <a:buChar char="•"/>
            </a:pPr>
            <a:r>
              <a:rPr lang="en-US" dirty="0">
                <a:solidFill>
                  <a:schemeClr val="tx1"/>
                </a:solidFill>
              </a:rPr>
              <a:t>Your new Library will appear on your screen.</a:t>
            </a:r>
          </a:p>
          <a:p>
            <a:pPr marL="457200" indent="-457200" algn="l">
              <a:buFont typeface="Arial" panose="020B0604020202020204" pitchFamily="34" charset="0"/>
              <a:buChar char="•"/>
            </a:pPr>
            <a:endParaRPr lang="en-AU" dirty="0"/>
          </a:p>
        </p:txBody>
      </p:sp>
    </p:spTree>
    <p:extLst>
      <p:ext uri="{BB962C8B-B14F-4D97-AF65-F5344CB8AC3E}">
        <p14:creationId xmlns:p14="http://schemas.microsoft.com/office/powerpoint/2010/main" val="1205239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pPr marL="0" indent="0">
              <a:buNone/>
            </a:pPr>
            <a:endParaRPr lang="en-US" dirty="0" smtClean="0"/>
          </a:p>
          <a:p>
            <a:pPr marL="0" indent="0">
              <a:buNone/>
            </a:pPr>
            <a:r>
              <a:rPr lang="en-US" dirty="0" smtClean="0"/>
              <a:t>References</a:t>
            </a:r>
          </a:p>
          <a:p>
            <a:pPr marL="0" indent="0">
              <a:buNone/>
            </a:pPr>
            <a:r>
              <a:rPr lang="en-US" sz="1800" dirty="0" err="1" smtClean="0"/>
              <a:t>Clarivate</a:t>
            </a:r>
            <a:r>
              <a:rPr lang="en-US" sz="1800" dirty="0" smtClean="0"/>
              <a:t> </a:t>
            </a:r>
            <a:r>
              <a:rPr lang="en-US" sz="1800" dirty="0"/>
              <a:t>Analytics (2018). </a:t>
            </a:r>
            <a:r>
              <a:rPr lang="en-US" sz="1800" dirty="0" smtClean="0"/>
              <a:t>The Little </a:t>
            </a:r>
            <a:r>
              <a:rPr lang="en-US" sz="1800" dirty="0"/>
              <a:t>EndNote How-To </a:t>
            </a:r>
            <a:r>
              <a:rPr lang="en-US" sz="1800" dirty="0" smtClean="0"/>
              <a:t>Book. Available online from  http</a:t>
            </a:r>
            <a:r>
              <a:rPr lang="en-US" sz="1800" dirty="0"/>
              <a:t>://clarivate.libguides.com/ld.php?content_id=42104347</a:t>
            </a:r>
          </a:p>
          <a:p>
            <a:pPr marL="0" indent="0">
              <a:buNone/>
            </a:pPr>
            <a:endParaRPr lang="en-US" sz="1800" dirty="0" smtClean="0"/>
          </a:p>
          <a:p>
            <a:pPr marL="0" indent="0">
              <a:buNone/>
            </a:pPr>
            <a:r>
              <a:rPr lang="en-US" sz="1800" dirty="0" smtClean="0"/>
              <a:t>FNU (2020). EndNote Library Guide. The Library Resource Center. Fiji National University, Suva.</a:t>
            </a:r>
          </a:p>
          <a:p>
            <a:pPr marL="0" indent="0">
              <a:buNone/>
            </a:pPr>
            <a:endParaRPr lang="en-US" sz="1800" dirty="0"/>
          </a:p>
          <a:p>
            <a:pPr marL="0" lvl="0" indent="0">
              <a:buNone/>
            </a:pPr>
            <a:r>
              <a:rPr lang="en-US" b="1" u="sng" dirty="0" smtClean="0"/>
              <a:t>Contact Person</a:t>
            </a:r>
            <a:endParaRPr lang="en-US" b="1" dirty="0"/>
          </a:p>
          <a:p>
            <a:pPr marL="0" lvl="0" indent="0">
              <a:buNone/>
            </a:pPr>
            <a:r>
              <a:rPr lang="en-US" dirty="0" smtClean="0"/>
              <a:t>For further information please contact:</a:t>
            </a:r>
            <a:endParaRPr lang="en-US" dirty="0"/>
          </a:p>
          <a:p>
            <a:pPr marL="400050" lvl="1" indent="0">
              <a:buNone/>
            </a:pPr>
            <a:r>
              <a:rPr lang="en-US" u="sng" dirty="0">
                <a:hlinkClick r:id="rId2"/>
              </a:rPr>
              <a:t>EO-PVCR</a:t>
            </a:r>
            <a:endParaRPr lang="en-US" dirty="0"/>
          </a:p>
          <a:p>
            <a:pPr marL="400050" lvl="1" indent="0">
              <a:buNone/>
            </a:pPr>
            <a:r>
              <a:rPr lang="en-US" dirty="0"/>
              <a:t>Office of the Pro Vice Chancellor - Research</a:t>
            </a:r>
          </a:p>
          <a:p>
            <a:pPr marL="400050" lvl="1" indent="0">
              <a:buNone/>
            </a:pPr>
            <a:r>
              <a:rPr lang="en-US" dirty="0"/>
              <a:t>Fiji National University</a:t>
            </a:r>
          </a:p>
          <a:p>
            <a:pPr marL="400050" lvl="1" indent="0">
              <a:buNone/>
            </a:pPr>
            <a:r>
              <a:rPr lang="en-US" dirty="0" err="1"/>
              <a:t>Ph</a:t>
            </a:r>
            <a:r>
              <a:rPr lang="en-US" dirty="0"/>
              <a:t>: </a:t>
            </a:r>
            <a:r>
              <a:rPr lang="en-US" dirty="0" smtClean="0"/>
              <a:t>+679 3394 000 </a:t>
            </a:r>
            <a:r>
              <a:rPr lang="en-US" dirty="0"/>
              <a:t>Ext: 2043</a:t>
            </a:r>
          </a:p>
          <a:p>
            <a:pPr marL="0" indent="0">
              <a:buNone/>
            </a:pPr>
            <a:endParaRPr lang="en-US" sz="1800" dirty="0" smtClean="0"/>
          </a:p>
        </p:txBody>
      </p:sp>
    </p:spTree>
    <p:extLst>
      <p:ext uri="{BB962C8B-B14F-4D97-AF65-F5344CB8AC3E}">
        <p14:creationId xmlns:p14="http://schemas.microsoft.com/office/powerpoint/2010/main" val="413943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1"/>
            <a:ext cx="6400800" cy="1066799"/>
          </a:xfrm>
        </p:spPr>
        <p:txBody>
          <a:bodyPr>
            <a:normAutofit/>
          </a:bodyPr>
          <a:lstStyle/>
          <a:p>
            <a:r>
              <a:rPr lang="en-US" sz="3600" b="1" dirty="0">
                <a:solidFill>
                  <a:schemeClr val="bg1"/>
                </a:solidFill>
              </a:rPr>
              <a:t>C</a:t>
            </a:r>
            <a:r>
              <a:rPr lang="en-US" sz="3600" b="1" dirty="0" smtClean="0">
                <a:solidFill>
                  <a:schemeClr val="bg1"/>
                </a:solidFill>
              </a:rPr>
              <a:t>reate </a:t>
            </a:r>
            <a:r>
              <a:rPr lang="en-US" sz="3600" b="1" dirty="0">
                <a:solidFill>
                  <a:schemeClr val="bg1"/>
                </a:solidFill>
              </a:rPr>
              <a:t>a copy of your Library</a:t>
            </a:r>
            <a:endParaRPr lang="en-AU" sz="3600" dirty="0">
              <a:solidFill>
                <a:schemeClr val="bg1"/>
              </a:solidFill>
            </a:endParaRPr>
          </a:p>
        </p:txBody>
      </p:sp>
      <p:sp>
        <p:nvSpPr>
          <p:cNvPr id="3" name="Subtitle 2"/>
          <p:cNvSpPr>
            <a:spLocks noGrp="1"/>
          </p:cNvSpPr>
          <p:nvPr>
            <p:ph type="subTitle" idx="1"/>
          </p:nvPr>
        </p:nvSpPr>
        <p:spPr>
          <a:xfrm>
            <a:off x="1371600" y="2209800"/>
            <a:ext cx="6400800" cy="3429000"/>
          </a:xfrm>
        </p:spPr>
        <p:txBody>
          <a:bodyPr>
            <a:normAutofit fontScale="92500" lnSpcReduction="20000"/>
          </a:bodyPr>
          <a:lstStyle/>
          <a:p>
            <a:pPr marL="457200" lvl="0" indent="-457200" algn="l">
              <a:buFont typeface="Arial" panose="020B0604020202020204" pitchFamily="34" charset="0"/>
              <a:buChar char="•"/>
            </a:pPr>
            <a:r>
              <a:rPr lang="en-US" dirty="0">
                <a:solidFill>
                  <a:schemeClr val="tx1"/>
                </a:solidFill>
              </a:rPr>
              <a:t>With a library open, go to the File menu and select Save a Copy.</a:t>
            </a:r>
          </a:p>
          <a:p>
            <a:pPr marL="457200" lvl="0" indent="-457200" algn="l">
              <a:buFont typeface="Arial" panose="020B0604020202020204" pitchFamily="34" charset="0"/>
              <a:buChar char="•"/>
            </a:pPr>
            <a:r>
              <a:rPr lang="en-US" dirty="0">
                <a:solidFill>
                  <a:schemeClr val="tx1"/>
                </a:solidFill>
              </a:rPr>
              <a:t>Enter a name and location for your new File</a:t>
            </a:r>
          </a:p>
          <a:p>
            <a:pPr marL="457200" lvl="0" indent="-457200" algn="l">
              <a:buFont typeface="Arial" panose="020B0604020202020204" pitchFamily="34" charset="0"/>
              <a:buChar char="•"/>
            </a:pPr>
            <a:r>
              <a:rPr lang="en-US" dirty="0">
                <a:solidFill>
                  <a:schemeClr val="tx1"/>
                </a:solidFill>
              </a:rPr>
              <a:t>Click Save</a:t>
            </a:r>
          </a:p>
          <a:p>
            <a:pPr marL="457200" lvl="0" indent="-457200" algn="l">
              <a:buFont typeface="Arial" panose="020B0604020202020204" pitchFamily="34" charset="0"/>
              <a:buChar char="•"/>
            </a:pPr>
            <a:r>
              <a:rPr lang="en-US" dirty="0">
                <a:solidFill>
                  <a:schemeClr val="tx1"/>
                </a:solidFill>
              </a:rPr>
              <a:t>Make a note of where you saved your Library</a:t>
            </a:r>
          </a:p>
          <a:p>
            <a:r>
              <a:rPr lang="en-US" dirty="0">
                <a:solidFill>
                  <a:schemeClr val="tx1"/>
                </a:solidFill>
              </a:rPr>
              <a:t> </a:t>
            </a:r>
          </a:p>
          <a:p>
            <a:endParaRPr lang="en-AU" dirty="0"/>
          </a:p>
        </p:txBody>
      </p:sp>
    </p:spTree>
    <p:extLst>
      <p:ext uri="{BB962C8B-B14F-4D97-AF65-F5344CB8AC3E}">
        <p14:creationId xmlns:p14="http://schemas.microsoft.com/office/powerpoint/2010/main" val="1700027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normAutofit fontScale="90000"/>
          </a:bodyPr>
          <a:lstStyle/>
          <a:p>
            <a:r>
              <a:rPr lang="en-US" b="1" dirty="0">
                <a:solidFill>
                  <a:schemeClr val="bg1"/>
                </a:solidFill>
              </a:rPr>
              <a:t>Back-Up Your Libraries</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905000"/>
            <a:ext cx="8229600" cy="4221163"/>
          </a:xfrm>
        </p:spPr>
        <p:txBody>
          <a:bodyPr>
            <a:normAutofit fontScale="77500" lnSpcReduction="20000"/>
          </a:bodyPr>
          <a:lstStyle/>
          <a:p>
            <a:pPr lvl="0"/>
            <a:endParaRPr lang="en-US" dirty="0" smtClean="0"/>
          </a:p>
          <a:p>
            <a:pPr lvl="0"/>
            <a:r>
              <a:rPr lang="en-US" dirty="0" smtClean="0"/>
              <a:t>You </a:t>
            </a:r>
            <a:r>
              <a:rPr lang="en-US" dirty="0"/>
              <a:t>can choose where to save the backup. </a:t>
            </a:r>
          </a:p>
          <a:p>
            <a:pPr lvl="0"/>
            <a:r>
              <a:rPr lang="en-US" dirty="0"/>
              <a:t>You may want to save it to the same place that you keep backups of documents </a:t>
            </a:r>
            <a:endParaRPr lang="en-US" dirty="0" smtClean="0"/>
          </a:p>
          <a:p>
            <a:pPr lvl="0"/>
            <a:r>
              <a:rPr lang="en-US" dirty="0"/>
              <a:t>Y</a:t>
            </a:r>
            <a:r>
              <a:rPr lang="en-US" dirty="0" smtClean="0"/>
              <a:t>ou </a:t>
            </a:r>
            <a:r>
              <a:rPr lang="en-US" dirty="0"/>
              <a:t>work on to establish a routine where your library backup at the same time as you backup other documents.</a:t>
            </a:r>
          </a:p>
          <a:p>
            <a:pPr lvl="0"/>
            <a:r>
              <a:rPr lang="en-US" dirty="0"/>
              <a:t>It is recommended to have just one library. </a:t>
            </a:r>
          </a:p>
          <a:p>
            <a:pPr lvl="0"/>
            <a:r>
              <a:rPr lang="en-US" dirty="0"/>
              <a:t>Problems may occur if you cite from different libraries in one Word-document</a:t>
            </a:r>
          </a:p>
          <a:p>
            <a:pPr lvl="0"/>
            <a:r>
              <a:rPr lang="en-US" dirty="0"/>
              <a:t>You can use the Save a Copy command to save a copy of your Library for safekeeping</a:t>
            </a:r>
          </a:p>
          <a:p>
            <a:endParaRPr lang="en-US" dirty="0"/>
          </a:p>
        </p:txBody>
      </p:sp>
    </p:spTree>
    <p:extLst>
      <p:ext uri="{BB962C8B-B14F-4D97-AF65-F5344CB8AC3E}">
        <p14:creationId xmlns:p14="http://schemas.microsoft.com/office/powerpoint/2010/main" val="53113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b="1" dirty="0" smtClean="0">
                <a:solidFill>
                  <a:schemeClr val="bg1"/>
                </a:solidFill>
              </a:rPr>
              <a:t>The </a:t>
            </a:r>
            <a:r>
              <a:rPr lang="en-US" b="1" dirty="0">
                <a:solidFill>
                  <a:schemeClr val="bg1"/>
                </a:solidFill>
              </a:rPr>
              <a:t>Library Window </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dirty="0" smtClean="0"/>
          </a:p>
          <a:p>
            <a:pPr marL="0" indent="0">
              <a:buNone/>
            </a:pPr>
            <a:r>
              <a:rPr lang="en-US" dirty="0"/>
              <a:t>When you first open a library, there are three different panes:</a:t>
            </a:r>
          </a:p>
          <a:p>
            <a:pPr lvl="0"/>
            <a:r>
              <a:rPr lang="en-US" b="1" dirty="0"/>
              <a:t>Groups Panel</a:t>
            </a:r>
            <a:r>
              <a:rPr lang="en-US" dirty="0"/>
              <a:t>: Displays subsets of references from your Library such as custom groups, etc.</a:t>
            </a:r>
          </a:p>
          <a:p>
            <a:pPr lvl="0"/>
            <a:r>
              <a:rPr lang="en-US" b="1" dirty="0"/>
              <a:t>Reference list panel</a:t>
            </a:r>
            <a:r>
              <a:rPr lang="en-US" dirty="0"/>
              <a:t>: Displays all individual references on a single line.</a:t>
            </a:r>
          </a:p>
          <a:p>
            <a:pPr lvl="0"/>
            <a:r>
              <a:rPr lang="en-US" b="1" dirty="0"/>
              <a:t>Reference panel</a:t>
            </a:r>
            <a:r>
              <a:rPr lang="en-US" dirty="0"/>
              <a:t>: Has tabs for common tasks</a:t>
            </a:r>
          </a:p>
          <a:p>
            <a:endParaRPr lang="en-US" dirty="0"/>
          </a:p>
          <a:p>
            <a:endParaRPr lang="en-US" dirty="0"/>
          </a:p>
        </p:txBody>
      </p:sp>
    </p:spTree>
    <p:extLst>
      <p:ext uri="{BB962C8B-B14F-4D97-AF65-F5344CB8AC3E}">
        <p14:creationId xmlns:p14="http://schemas.microsoft.com/office/powerpoint/2010/main" val="3951941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sz="1800" dirty="0" smtClean="0"/>
              <a:t>Note: Click on the layout icon at the bottom right of the window to change the layout </a:t>
            </a: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76400"/>
            <a:ext cx="8153400" cy="3892232"/>
          </a:xfrm>
          <a:prstGeom prst="rect">
            <a:avLst/>
          </a:prstGeom>
          <a:noFill/>
          <a:ln>
            <a:solidFill>
              <a:schemeClr val="accent1"/>
            </a:solidFill>
          </a:ln>
        </p:spPr>
      </p:pic>
    </p:spTree>
    <p:extLst>
      <p:ext uri="{BB962C8B-B14F-4D97-AF65-F5344CB8AC3E}">
        <p14:creationId xmlns:p14="http://schemas.microsoft.com/office/powerpoint/2010/main" val="1067467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fontScale="90000"/>
          </a:bodyPr>
          <a:lstStyle/>
          <a:p>
            <a:r>
              <a:rPr lang="en-US" b="1" dirty="0">
                <a:solidFill>
                  <a:schemeClr val="bg1"/>
                </a:solidFill>
              </a:rPr>
              <a:t>Navigating the Reference list</a:t>
            </a:r>
            <a:r>
              <a:rPr lang="en-US" dirty="0">
                <a:solidFill>
                  <a:schemeClr val="bg1"/>
                </a:solidFill>
              </a:rPr>
              <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pPr marL="0" indent="0">
              <a:buNone/>
            </a:pPr>
            <a:r>
              <a:rPr lang="en-US" dirty="0" smtClean="0"/>
              <a:t>There </a:t>
            </a:r>
            <a:r>
              <a:rPr lang="en-US" dirty="0"/>
              <a:t>are a number of ways to browse through your references:</a:t>
            </a:r>
          </a:p>
          <a:p>
            <a:pPr lvl="0"/>
            <a:r>
              <a:rPr lang="en-US" dirty="0"/>
              <a:t>You can quickly sort the references by clicking on a column heading. For example, click Year to sort by year.</a:t>
            </a:r>
          </a:p>
          <a:p>
            <a:pPr lvl="0"/>
            <a:r>
              <a:rPr lang="en-US" dirty="0"/>
              <a:t>Typing a letter selects the first matching reference.</a:t>
            </a:r>
          </a:p>
          <a:p>
            <a:pPr lvl="0"/>
            <a:r>
              <a:rPr lang="en-US" dirty="0"/>
              <a:t>The HOME and END keys go to the first or last reference, respectively.</a:t>
            </a:r>
          </a:p>
          <a:p>
            <a:endParaRPr lang="en-US" dirty="0"/>
          </a:p>
        </p:txBody>
      </p:sp>
    </p:spTree>
    <p:extLst>
      <p:ext uri="{BB962C8B-B14F-4D97-AF65-F5344CB8AC3E}">
        <p14:creationId xmlns:p14="http://schemas.microsoft.com/office/powerpoint/2010/main" val="884607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TotalTime>
  <Words>2140</Words>
  <Application>Microsoft Office PowerPoint</Application>
  <PresentationFormat>On-screen Show (4:3)</PresentationFormat>
  <Paragraphs>224</Paragraphs>
  <Slides>40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Calibri Light</vt:lpstr>
      <vt:lpstr>Century Gothic</vt:lpstr>
      <vt:lpstr>Times New Roman</vt:lpstr>
      <vt:lpstr>Wingdings</vt:lpstr>
      <vt:lpstr>Office Theme</vt:lpstr>
      <vt:lpstr>Custom Design</vt:lpstr>
      <vt:lpstr>PowerPoint Presentation</vt:lpstr>
      <vt:lpstr>Introduction</vt:lpstr>
      <vt:lpstr>Creating EndNote Library</vt:lpstr>
      <vt:lpstr>Creating Endnote Library </vt:lpstr>
      <vt:lpstr>Create a copy of your Library</vt:lpstr>
      <vt:lpstr>Back-Up Your Libraries </vt:lpstr>
      <vt:lpstr> The Library Window  </vt:lpstr>
      <vt:lpstr>PowerPoint Presentation</vt:lpstr>
      <vt:lpstr>Navigating the Reference list </vt:lpstr>
      <vt:lpstr>Searching and grouping within Endnote </vt:lpstr>
      <vt:lpstr>The Groups Panel </vt:lpstr>
      <vt:lpstr> Permanent groups include: </vt:lpstr>
      <vt:lpstr>Temporary groups include: </vt:lpstr>
      <vt:lpstr>PowerPoint Presentation</vt:lpstr>
      <vt:lpstr> Group Sets </vt:lpstr>
      <vt:lpstr>PowerPoint Presentation</vt:lpstr>
      <vt:lpstr>PowerPoint Presentation</vt:lpstr>
      <vt:lpstr> Opening and Closing Libraries </vt:lpstr>
      <vt:lpstr> Choosing the preferred referencing style  </vt:lpstr>
      <vt:lpstr>PowerPoint Presentation</vt:lpstr>
      <vt:lpstr> Importing full-text PDFs  into your Endnote Library </vt:lpstr>
      <vt:lpstr>Searching Endnote Library </vt:lpstr>
      <vt:lpstr>PowerPoint Presentation</vt:lpstr>
      <vt:lpstr> Deleting References </vt:lpstr>
      <vt:lpstr> Importing references from  the databases into Endnote </vt:lpstr>
      <vt:lpstr>Example 1: Science Direct </vt:lpstr>
      <vt:lpstr>PowerPoint Presentation</vt:lpstr>
      <vt:lpstr>  Example 2: EBSCO Host Super-package </vt:lpstr>
      <vt:lpstr>  Example 3: ProQuest Central and ProQuest EBook Central  </vt:lpstr>
      <vt:lpstr> Example 4: Using Google Scholar to perform a search and import into EndNote </vt:lpstr>
      <vt:lpstr> Manually adding references  to the Library </vt:lpstr>
      <vt:lpstr>PowerPoint Presentation</vt:lpstr>
      <vt:lpstr> Inserting in-text citations  using Microsoft work </vt:lpstr>
      <vt:lpstr> Appropriate referencing style  according to the requirements </vt:lpstr>
      <vt:lpstr>PowerPoint Presentation</vt:lpstr>
      <vt:lpstr> Inserting In-Text Citations  in word document </vt:lpstr>
      <vt:lpstr>PowerPoint Presentation</vt:lpstr>
      <vt:lpstr> Creating bibliography </vt:lpstr>
      <vt:lpstr>Related training videos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Kumar</dc:creator>
  <cp:lastModifiedBy>Sarnesh Deo</cp:lastModifiedBy>
  <cp:revision>31</cp:revision>
  <dcterms:created xsi:type="dcterms:W3CDTF">2018-06-04T22:43:24Z</dcterms:created>
  <dcterms:modified xsi:type="dcterms:W3CDTF">2020-05-18T00:19:13Z</dcterms:modified>
</cp:coreProperties>
</file>